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4"/>
    <p:sldMasterId id="2147483752" r:id="rId5"/>
    <p:sldMasterId id="2147483687" r:id="rId6"/>
    <p:sldMasterId id="2147483708" r:id="rId7"/>
    <p:sldMasterId id="2147483715" r:id="rId8"/>
    <p:sldMasterId id="2147483722" r:id="rId9"/>
    <p:sldMasterId id="2147483729" r:id="rId10"/>
    <p:sldMasterId id="2147483736" r:id="rId11"/>
    <p:sldMasterId id="2147483743" r:id="rId12"/>
  </p:sldMasterIdLst>
  <p:notesMasterIdLst>
    <p:notesMasterId r:id="rId14"/>
  </p:notesMasterIdLst>
  <p:handoutMasterIdLst>
    <p:handoutMasterId r:id="rId15"/>
  </p:handoutMasterIdLst>
  <p:sldIdLst>
    <p:sldId id="265" r:id="rId1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D2E2"/>
    <a:srgbClr val="33CC33"/>
    <a:srgbClr val="016501"/>
    <a:srgbClr val="FFC0CB"/>
    <a:srgbClr val="ADFF30"/>
    <a:srgbClr val="ADD8E6"/>
    <a:srgbClr val="018B8B"/>
    <a:srgbClr val="FFA501"/>
    <a:srgbClr val="C57F7F"/>
    <a:srgbClr val="D5C5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934" autoAdjust="0"/>
    <p:restoredTop sz="94664" autoAdjust="0"/>
  </p:normalViewPr>
  <p:slideViewPr>
    <p:cSldViewPr snapToGrid="0">
      <p:cViewPr>
        <p:scale>
          <a:sx n="66" d="100"/>
          <a:sy n="66" d="100"/>
        </p:scale>
        <p:origin x="-4792" y="-7796"/>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2019-03-05</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dirty="0"/>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2019-03-05</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dirty="0"/>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54AB5-FEEE-4062-826E-A0AD889C6702}"/>
              </a:ext>
            </a:extLst>
          </p:cNvPr>
          <p:cNvSpPr>
            <a:spLocks noGrp="1"/>
          </p:cNvSpPr>
          <p:nvPr>
            <p:ph type="title" hasCustomPrompt="1"/>
          </p:nvPr>
        </p:nvSpPr>
        <p:spPr>
          <a:xfrm>
            <a:off x="9581320" y="477078"/>
            <a:ext cx="33713531" cy="3180521"/>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4146882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0D1E6-487B-48A7-A5CA-905D34B15F61}"/>
              </a:ext>
            </a:extLst>
          </p:cNvPr>
          <p:cNvSpPr>
            <a:spLocks noGrp="1"/>
          </p:cNvSpPr>
          <p:nvPr>
            <p:ph type="title"/>
          </p:nvPr>
        </p:nvSpPr>
        <p:spPr>
          <a:xfrm>
            <a:off x="1033669" y="4253948"/>
            <a:ext cx="41704591" cy="3220278"/>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6134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5069-5570-4557-84CA-73D20CB9ADBB}"/>
              </a:ext>
            </a:extLst>
          </p:cNvPr>
          <p:cNvSpPr>
            <a:spLocks noGrp="1"/>
          </p:cNvSpPr>
          <p:nvPr>
            <p:ph type="title" hasCustomPrompt="1"/>
          </p:nvPr>
        </p:nvSpPr>
        <p:spPr>
          <a:xfrm>
            <a:off x="8905461" y="834887"/>
            <a:ext cx="34429148" cy="2981739"/>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205018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A654-3077-493E-A0EC-CF7B34420789}"/>
              </a:ext>
            </a:extLst>
          </p:cNvPr>
          <p:cNvSpPr>
            <a:spLocks noGrp="1"/>
          </p:cNvSpPr>
          <p:nvPr>
            <p:ph type="title" hasCustomPrompt="1"/>
          </p:nvPr>
        </p:nvSpPr>
        <p:spPr>
          <a:xfrm>
            <a:off x="1259112" y="4430245"/>
            <a:ext cx="41836958" cy="2310848"/>
          </a:xfrm>
          <a:prstGeom prst="rect">
            <a:avLst/>
          </a:prstGeom>
        </p:spPr>
        <p:txBody>
          <a:bodyPr/>
          <a:lstStyle/>
          <a:p>
            <a:r>
              <a:rPr lang="en-US" dirty="0"/>
              <a:t>Click to edit title</a:t>
            </a:r>
          </a:p>
        </p:txBody>
      </p:sp>
    </p:spTree>
    <p:extLst>
      <p:ext uri="{BB962C8B-B14F-4D97-AF65-F5344CB8AC3E}">
        <p14:creationId xmlns:p14="http://schemas.microsoft.com/office/powerpoint/2010/main" val="1087135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F046-BD2E-47AC-878A-1769EA1F3D7E}"/>
              </a:ext>
            </a:extLst>
          </p:cNvPr>
          <p:cNvSpPr>
            <a:spLocks noGrp="1"/>
          </p:cNvSpPr>
          <p:nvPr>
            <p:ph type="title" hasCustomPrompt="1"/>
          </p:nvPr>
        </p:nvSpPr>
        <p:spPr>
          <a:xfrm>
            <a:off x="8746434" y="476250"/>
            <a:ext cx="33634017" cy="3181350"/>
          </a:xfrm>
          <a:prstGeom prst="rect">
            <a:avLst/>
          </a:prstGeom>
        </p:spPr>
        <p:txBody>
          <a:bodyPr/>
          <a:lstStyle/>
          <a:p>
            <a:r>
              <a:rPr lang="en-US" dirty="0"/>
              <a:t>Click to edit title</a:t>
            </a:r>
          </a:p>
        </p:txBody>
      </p:sp>
    </p:spTree>
    <p:extLst>
      <p:ext uri="{BB962C8B-B14F-4D97-AF65-F5344CB8AC3E}">
        <p14:creationId xmlns:p14="http://schemas.microsoft.com/office/powerpoint/2010/main" val="3684661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22C8-71C0-4660-A431-2FE27693992B}"/>
              </a:ext>
            </a:extLst>
          </p:cNvPr>
          <p:cNvSpPr>
            <a:spLocks noGrp="1"/>
          </p:cNvSpPr>
          <p:nvPr>
            <p:ph type="title" hasCustomPrompt="1"/>
          </p:nvPr>
        </p:nvSpPr>
        <p:spPr>
          <a:xfrm>
            <a:off x="1113183" y="4177748"/>
            <a:ext cx="41466051" cy="3137452"/>
          </a:xfrm>
          <a:prstGeom prst="rect">
            <a:avLst/>
          </a:prstGeom>
        </p:spPr>
        <p:txBody>
          <a:bodyPr/>
          <a:lstStyle>
            <a:lvl1pPr>
              <a:defRPr/>
            </a:lvl1pPr>
          </a:lstStyle>
          <a:p>
            <a:r>
              <a:rPr lang="en-US" dirty="0"/>
              <a:t>Click to edit title</a:t>
            </a:r>
          </a:p>
        </p:txBody>
      </p:sp>
    </p:spTree>
    <p:extLst>
      <p:ext uri="{BB962C8B-B14F-4D97-AF65-F5344CB8AC3E}">
        <p14:creationId xmlns:p14="http://schemas.microsoft.com/office/powerpoint/2010/main" val="34300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B247-1E96-453F-942C-56B5E719D81C}"/>
              </a:ext>
            </a:extLst>
          </p:cNvPr>
          <p:cNvSpPr>
            <a:spLocks noGrp="1"/>
          </p:cNvSpPr>
          <p:nvPr>
            <p:ph type="title"/>
          </p:nvPr>
        </p:nvSpPr>
        <p:spPr>
          <a:xfrm>
            <a:off x="8984974" y="1212228"/>
            <a:ext cx="33634017" cy="2882693"/>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17748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E61B-4126-42AA-A678-8429E1DEBFC5}"/>
              </a:ext>
            </a:extLst>
          </p:cNvPr>
          <p:cNvSpPr>
            <a:spLocks noGrp="1"/>
          </p:cNvSpPr>
          <p:nvPr>
            <p:ph type="title"/>
          </p:nvPr>
        </p:nvSpPr>
        <p:spPr>
          <a:xfrm>
            <a:off x="1149282" y="4174433"/>
            <a:ext cx="42066057" cy="2231335"/>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38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49F1-EF93-40FA-849A-257B015CAF3C}"/>
              </a:ext>
            </a:extLst>
          </p:cNvPr>
          <p:cNvSpPr>
            <a:spLocks noGrp="1"/>
          </p:cNvSpPr>
          <p:nvPr>
            <p:ph type="title"/>
          </p:nvPr>
        </p:nvSpPr>
        <p:spPr>
          <a:xfrm>
            <a:off x="9263271" y="876299"/>
            <a:ext cx="33474990" cy="2821057"/>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08541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4CF5C0-A6D7-44F2-9DDF-2C815AE68CD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435"/>
          <a:stretch/>
        </p:blipFill>
        <p:spPr>
          <a:xfrm>
            <a:off x="0" y="0"/>
            <a:ext cx="8587409" cy="3657600"/>
          </a:xfrm>
          <a:prstGeom prst="rect">
            <a:avLst/>
          </a:prstGeom>
        </p:spPr>
      </p:pic>
      <p:grpSp>
        <p:nvGrpSpPr>
          <p:cNvPr id="10" name="Group 9">
            <a:extLst>
              <a:ext uri="{FF2B5EF4-FFF2-40B4-BE49-F238E27FC236}">
                <a16:creationId xmlns:a16="http://schemas.microsoft.com/office/drawing/2014/main" id="{7AA28EF9-D153-4329-8067-1C33D2AE1DC0}"/>
              </a:ext>
            </a:extLst>
          </p:cNvPr>
          <p:cNvGrpSpPr/>
          <p:nvPr userDrawn="1"/>
        </p:nvGrpSpPr>
        <p:grpSpPr>
          <a:xfrm>
            <a:off x="1686073" y="30669968"/>
            <a:ext cx="40519055" cy="1463040"/>
            <a:chOff x="1686073" y="30669968"/>
            <a:chExt cx="40519055" cy="1463040"/>
          </a:xfrm>
        </p:grpSpPr>
        <p:sp>
          <p:nvSpPr>
            <p:cNvPr id="11" name="Date Placeholder 2">
              <a:extLst>
                <a:ext uri="{FF2B5EF4-FFF2-40B4-BE49-F238E27FC236}">
                  <a16:creationId xmlns:a16="http://schemas.microsoft.com/office/drawing/2014/main" id="{DE9D5D10-67F0-43BF-BBDD-774DDFC3E96E}"/>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2" name="Picture 11">
              <a:extLst>
                <a:ext uri="{FF2B5EF4-FFF2-40B4-BE49-F238E27FC236}">
                  <a16:creationId xmlns:a16="http://schemas.microsoft.com/office/drawing/2014/main" id="{B8341E65-C3E3-41A9-8466-012C598584E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285276189"/>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32" userDrawn="1">
          <p15:clr>
            <a:srgbClr val="F26B43"/>
          </p15:clr>
        </p15:guide>
        <p15:guide id="3" orient="horz" pos="19104" userDrawn="1">
          <p15:clr>
            <a:srgbClr val="F26B43"/>
          </p15:clr>
        </p15:guide>
        <p15:guide id="4" orient="horz" pos="50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A43B447-B234-40FF-8B58-A1F5F123CC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43891200" cy="3657600"/>
          </a:xfrm>
          <a:prstGeom prst="rect">
            <a:avLst/>
          </a:prstGeom>
        </p:spPr>
      </p:pic>
      <p:grpSp>
        <p:nvGrpSpPr>
          <p:cNvPr id="9" name="Group 8">
            <a:extLst>
              <a:ext uri="{FF2B5EF4-FFF2-40B4-BE49-F238E27FC236}">
                <a16:creationId xmlns:a16="http://schemas.microsoft.com/office/drawing/2014/main" id="{3CBFEC00-1640-4B91-A0E6-C27A6FFDAD71}"/>
              </a:ext>
            </a:extLst>
          </p:cNvPr>
          <p:cNvGrpSpPr/>
          <p:nvPr userDrawn="1"/>
        </p:nvGrpSpPr>
        <p:grpSpPr>
          <a:xfrm>
            <a:off x="1686073" y="30669968"/>
            <a:ext cx="40210073" cy="1463040"/>
            <a:chOff x="1686073" y="30669968"/>
            <a:chExt cx="40210073" cy="1463040"/>
          </a:xfrm>
        </p:grpSpPr>
        <p:sp>
          <p:nvSpPr>
            <p:cNvPr id="10" name="Date Placeholder 2">
              <a:extLst>
                <a:ext uri="{FF2B5EF4-FFF2-40B4-BE49-F238E27FC236}">
                  <a16:creationId xmlns:a16="http://schemas.microsoft.com/office/drawing/2014/main" id="{046BA317-DF74-4724-BE4E-DC8C0D6A90A2}"/>
                </a:ext>
              </a:extLst>
            </p:cNvPr>
            <p:cNvSpPr txBox="1">
              <a:spLocks/>
            </p:cNvSpPr>
            <p:nvPr userDrawn="1"/>
          </p:nvSpPr>
          <p:spPr>
            <a:xfrm>
              <a:off x="3484860" y="31463672"/>
              <a:ext cx="38411286"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9A1E741-0121-4ADC-9090-099E199FC8C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4097333419"/>
      </p:ext>
    </p:extLst>
  </p:cSld>
  <p:clrMap bg1="lt1" tx1="dk1" bg2="lt2" tx2="dk2" accent1="accent1" accent2="accent2" accent3="accent3" accent4="accent4" accent5="accent5" accent6="accent6" hlink="hlink" folHlink="folHlink"/>
  <p:sldLayoutIdLst>
    <p:sldLayoutId id="214748375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784" userDrawn="1">
          <p15:clr>
            <a:srgbClr val="F26B43"/>
          </p15:clr>
        </p15:guide>
        <p15:guide id="3" orient="horz" pos="19176" userDrawn="1">
          <p15:clr>
            <a:srgbClr val="F26B43"/>
          </p15:clr>
        </p15:guide>
        <p15:guide id="4" orient="horz" pos="237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E3B7B4-30E1-467C-8569-242F4D7E928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525"/>
          <a:stretch/>
        </p:blipFill>
        <p:spPr>
          <a:xfrm>
            <a:off x="0" y="0"/>
            <a:ext cx="8547652" cy="3657600"/>
          </a:xfrm>
          <a:prstGeom prst="rect">
            <a:avLst/>
          </a:prstGeom>
        </p:spPr>
      </p:pic>
      <p:grpSp>
        <p:nvGrpSpPr>
          <p:cNvPr id="9" name="Group 8">
            <a:extLst>
              <a:ext uri="{FF2B5EF4-FFF2-40B4-BE49-F238E27FC236}">
                <a16:creationId xmlns:a16="http://schemas.microsoft.com/office/drawing/2014/main" id="{8777BA41-19E3-47A6-B579-C3217C8C1FA6}"/>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8C36A35E-FFF2-4353-8364-B2076E777E9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CEFE2CF-27BE-4CF6-81A8-B7D1B3855F0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335994089"/>
      </p:ext>
    </p:extLst>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76" userDrawn="1">
          <p15:clr>
            <a:srgbClr val="F26B43"/>
          </p15:clr>
        </p15:guide>
        <p15:guide id="4" orient="horz" pos="50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E76115C-063C-4101-AC46-8A9DC51CD49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5798"/>
            <a:ext cx="43891200" cy="3657600"/>
          </a:xfrm>
          <a:prstGeom prst="rect">
            <a:avLst/>
          </a:prstGeom>
        </p:spPr>
      </p:pic>
      <p:grpSp>
        <p:nvGrpSpPr>
          <p:cNvPr id="7" name="Group 6">
            <a:extLst>
              <a:ext uri="{FF2B5EF4-FFF2-40B4-BE49-F238E27FC236}">
                <a16:creationId xmlns:a16="http://schemas.microsoft.com/office/drawing/2014/main" id="{2A94A883-DC2D-48F8-BD14-5A9E86E5E103}"/>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8B063E2C-7D9D-4BB5-9170-14F58182418C}"/>
                </a:ext>
              </a:extLst>
            </p:cNvPr>
            <p:cNvSpPr txBox="1">
              <a:spLocks/>
            </p:cNvSpPr>
            <p:nvPr userDrawn="1"/>
          </p:nvSpPr>
          <p:spPr>
            <a:xfrm>
              <a:off x="3484860" y="31338982"/>
              <a:ext cx="38720268" cy="794026"/>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0F7E19ED-0F02-4C30-8CB5-C3DF178C55E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407517988"/>
      </p:ext>
    </p:extLst>
  </p:cSld>
  <p:clrMap bg1="lt1" tx1="dk1" bg2="lt2" tx2="dk2" accent1="accent1" accent2="accent2" accent3="accent3" accent4="accent4" accent5="accent5" accent6="accent6" hlink="hlink" folHlink="folHlink"/>
  <p:sldLayoutIdLst>
    <p:sldLayoutId id="2147483714"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16" userDrawn="1">
          <p15:clr>
            <a:srgbClr val="F26B43"/>
          </p15:clr>
        </p15:guide>
        <p15:guide id="2" pos="26808" userDrawn="1">
          <p15:clr>
            <a:srgbClr val="F26B43"/>
          </p15:clr>
        </p15:guide>
        <p15:guide id="3" orient="horz" pos="19176" userDrawn="1">
          <p15:clr>
            <a:srgbClr val="F26B43"/>
          </p15:clr>
        </p15:guide>
        <p15:guide id="4" orient="horz" pos="240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351EB5-FCD5-4904-8954-1E1832884E1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7" name="Group 6">
            <a:extLst>
              <a:ext uri="{FF2B5EF4-FFF2-40B4-BE49-F238E27FC236}">
                <a16:creationId xmlns:a16="http://schemas.microsoft.com/office/drawing/2014/main" id="{FC5B77F3-07F6-4937-BDFF-74F243D738BF}"/>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76E2EF09-BBDB-4570-B788-0D46D55D02A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A322251E-7BEE-4C2D-ADAE-C5CE9E3C0C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437026498"/>
      </p:ext>
    </p:extLst>
  </p:cSld>
  <p:clrMap bg1="lt1" tx1="dk1" bg2="lt2" tx2="dk2" accent1="accent1" accent2="accent2" accent3="accent3" accent4="accent4" accent5="accent5" accent6="accent6" hlink="hlink" folHlink="folHlink"/>
  <p:sldLayoutIdLst>
    <p:sldLayoutId id="2147483721"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12" userDrawn="1">
          <p15:clr>
            <a:srgbClr val="F26B43"/>
          </p15:clr>
        </p15:guide>
        <p15:guide id="2" pos="26832" userDrawn="1">
          <p15:clr>
            <a:srgbClr val="F26B43"/>
          </p15:clr>
        </p15:guide>
        <p15:guide id="3" orient="horz" pos="19176" userDrawn="1">
          <p15:clr>
            <a:srgbClr val="F26B43"/>
          </p15:clr>
        </p15:guide>
        <p15:guide id="4" orient="horz" pos="456"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BE82082-F14D-47D9-A467-1D6E46AAFFA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76200"/>
            <a:ext cx="43891200" cy="3657600"/>
          </a:xfrm>
          <a:prstGeom prst="rect">
            <a:avLst/>
          </a:prstGeom>
        </p:spPr>
      </p:pic>
      <p:grpSp>
        <p:nvGrpSpPr>
          <p:cNvPr id="9" name="Group 8">
            <a:extLst>
              <a:ext uri="{FF2B5EF4-FFF2-40B4-BE49-F238E27FC236}">
                <a16:creationId xmlns:a16="http://schemas.microsoft.com/office/drawing/2014/main" id="{6A3B9CF8-881F-4477-BED4-25D2A6918A9B}"/>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106D52FB-6468-4BDC-818F-808806564D7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07D6029-FA19-48F7-83E4-D6742EE546D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624569462"/>
      </p:ext>
    </p:extLst>
  </p:cSld>
  <p:clrMap bg1="lt1" tx1="dk1" bg2="lt2" tx2="dk2" accent1="accent1" accent2="accent2" accent3="accent3" accent4="accent4" accent5="accent5" accent6="accent6" hlink="hlink" folHlink="folHlink"/>
  <p:sldLayoutIdLst>
    <p:sldLayoutId id="2147483728"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76" userDrawn="1">
          <p15:clr>
            <a:srgbClr val="F26B43"/>
          </p15:clr>
        </p15:guide>
        <p15:guide id="4" orient="horz" pos="2328"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5DFC52-F1A9-4DEA-877D-46C720A967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9" name="Group 8">
            <a:extLst>
              <a:ext uri="{FF2B5EF4-FFF2-40B4-BE49-F238E27FC236}">
                <a16:creationId xmlns:a16="http://schemas.microsoft.com/office/drawing/2014/main" id="{CB8CA5D6-3886-406F-9EF3-FB7CDEEEB091}"/>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44678545-7291-4C47-A908-C40067BBEE82}"/>
                </a:ext>
              </a:extLst>
            </p:cNvPr>
            <p:cNvSpPr txBox="1">
              <a:spLocks/>
            </p:cNvSpPr>
            <p:nvPr userDrawn="1"/>
          </p:nvSpPr>
          <p:spPr>
            <a:xfrm>
              <a:off x="3484860" y="31505236"/>
              <a:ext cx="38720268" cy="627772"/>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BF61D060-4C5C-4EBD-B270-68E8F4FAB35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814302850"/>
      </p:ext>
    </p:extLst>
  </p:cSld>
  <p:clrMap bg1="lt1" tx1="dk1" bg2="lt2" tx2="dk2" accent1="accent1" accent2="accent2" accent3="accent3" accent4="accent4" accent5="accent5" accent6="accent6" hlink="hlink" folHlink="folHlink"/>
  <p:sldLayoutIdLst>
    <p:sldLayoutId id="214748373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28" userDrawn="1">
          <p15:clr>
            <a:srgbClr val="F26B43"/>
          </p15:clr>
        </p15:guide>
        <p15:guide id="4" orient="horz" pos="432"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6C6996-30F2-46F5-A73C-41A6B9A4CCC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32648"/>
            <a:ext cx="43891200" cy="3657600"/>
          </a:xfrm>
          <a:prstGeom prst="rect">
            <a:avLst/>
          </a:prstGeom>
        </p:spPr>
      </p:pic>
      <p:grpSp>
        <p:nvGrpSpPr>
          <p:cNvPr id="9" name="Group 8">
            <a:extLst>
              <a:ext uri="{FF2B5EF4-FFF2-40B4-BE49-F238E27FC236}">
                <a16:creationId xmlns:a16="http://schemas.microsoft.com/office/drawing/2014/main" id="{B1F46645-F7F4-46B2-A5CE-700925DAC9F3}"/>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AA4A5336-D0A2-40B1-A047-BBD19BBE7C9B}"/>
                </a:ext>
              </a:extLst>
            </p:cNvPr>
            <p:cNvSpPr txBox="1">
              <a:spLocks/>
            </p:cNvSpPr>
            <p:nvPr userDrawn="1"/>
          </p:nvSpPr>
          <p:spPr>
            <a:xfrm>
              <a:off x="3484860" y="31463672"/>
              <a:ext cx="38720268"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632D82A-3AAB-43A9-BDA8-1913AF1440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879548369"/>
      </p:ext>
    </p:extLst>
  </p:cSld>
  <p:clrMap bg1="lt1" tx1="dk1" bg2="lt2" tx2="dk2" accent1="accent1" accent2="accent2" accent3="accent3" accent4="accent4" accent5="accent5" accent6="accent6" hlink="hlink" folHlink="folHlink"/>
  <p:sldLayoutIdLst>
    <p:sldLayoutId id="214748374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08" userDrawn="1">
          <p15:clr>
            <a:srgbClr val="F26B43"/>
          </p15:clr>
        </p15:guide>
        <p15:guide id="3" orient="horz" pos="19176" userDrawn="1">
          <p15:clr>
            <a:srgbClr val="F26B43"/>
          </p15:clr>
        </p15:guide>
        <p15:guide id="4" orient="horz" pos="2352"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146BE63-035B-4596-A779-C94C6632427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6" name="Group 5">
            <a:extLst>
              <a:ext uri="{FF2B5EF4-FFF2-40B4-BE49-F238E27FC236}">
                <a16:creationId xmlns:a16="http://schemas.microsoft.com/office/drawing/2014/main" id="{307975D0-3EC0-4360-B088-0746F18AD85C}"/>
              </a:ext>
            </a:extLst>
          </p:cNvPr>
          <p:cNvGrpSpPr/>
          <p:nvPr userDrawn="1"/>
        </p:nvGrpSpPr>
        <p:grpSpPr>
          <a:xfrm>
            <a:off x="1686073" y="30669968"/>
            <a:ext cx="40947827" cy="1463040"/>
            <a:chOff x="1686073" y="30669968"/>
            <a:chExt cx="40947827" cy="1463040"/>
          </a:xfrm>
        </p:grpSpPr>
        <p:sp>
          <p:nvSpPr>
            <p:cNvPr id="7" name="Date Placeholder 2">
              <a:extLst>
                <a:ext uri="{FF2B5EF4-FFF2-40B4-BE49-F238E27FC236}">
                  <a16:creationId xmlns:a16="http://schemas.microsoft.com/office/drawing/2014/main" id="{522B2ABC-4BA9-4B52-9BE2-A53E8A1CB1CA}"/>
                </a:ext>
              </a:extLst>
            </p:cNvPr>
            <p:cNvSpPr txBox="1">
              <a:spLocks/>
            </p:cNvSpPr>
            <p:nvPr userDrawn="1"/>
          </p:nvSpPr>
          <p:spPr>
            <a:xfrm>
              <a:off x="3484859" y="31546800"/>
              <a:ext cx="39149041" cy="586208"/>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68D63654-AE53-400F-8964-1CE493CE39A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162809121"/>
      </p:ext>
    </p:extLst>
  </p:cSld>
  <p:clrMap bg1="lt1" tx1="dk1" bg2="lt2" tx2="dk2" accent1="accent1" accent2="accent2" accent3="accent3" accent4="accent4" accent5="accent5" accent6="accent6" hlink="hlink" folHlink="folHlink"/>
  <p:sldLayoutIdLst>
    <p:sldLayoutId id="21474837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28" userDrawn="1">
          <p15:clr>
            <a:srgbClr val="F26B43"/>
          </p15:clr>
        </p15:guide>
        <p15:guide id="4" orient="horz" pos="4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7AE4C7-E3EE-41DE-9D74-07465643D04E}"/>
              </a:ext>
            </a:extLst>
          </p:cNvPr>
          <p:cNvSpPr>
            <a:spLocks noGrp="1"/>
          </p:cNvSpPr>
          <p:nvPr>
            <p:ph type="title"/>
          </p:nvPr>
        </p:nvSpPr>
        <p:spPr>
          <a:xfrm>
            <a:off x="9263271" y="876299"/>
            <a:ext cx="33370629" cy="2821057"/>
          </a:xfrm>
        </p:spPr>
        <p:txBody>
          <a:bodyPr/>
          <a:lstStyle/>
          <a:p>
            <a:r>
              <a:rPr lang="en-US" dirty="0"/>
              <a:t>The Ecological Relevance of Parameter Choice</a:t>
            </a:r>
            <a:br>
              <a:rPr lang="en-US" dirty="0"/>
            </a:br>
            <a:r>
              <a:rPr lang="en-US" dirty="0"/>
              <a:t>in Describing Climate</a:t>
            </a:r>
            <a:br>
              <a:rPr lang="en-US" dirty="0"/>
            </a:br>
            <a:endParaRPr lang="en-US" dirty="0"/>
          </a:p>
        </p:txBody>
      </p:sp>
      <p:sp>
        <p:nvSpPr>
          <p:cNvPr id="5" name="TextBox 4">
            <a:extLst>
              <a:ext uri="{FF2B5EF4-FFF2-40B4-BE49-F238E27FC236}">
                <a16:creationId xmlns:a16="http://schemas.microsoft.com/office/drawing/2014/main" id="{C6DDAC39-A684-4786-B382-3A7470CBCB1B}"/>
              </a:ext>
            </a:extLst>
          </p:cNvPr>
          <p:cNvSpPr txBox="1"/>
          <p:nvPr/>
        </p:nvSpPr>
        <p:spPr>
          <a:xfrm>
            <a:off x="3872683" y="31367895"/>
            <a:ext cx="23281022" cy="707886"/>
          </a:xfrm>
          <a:prstGeom prst="rect">
            <a:avLst/>
          </a:prstGeom>
          <a:noFill/>
        </p:spPr>
        <p:txBody>
          <a:bodyPr wrap="square" rtlCol="0">
            <a:spAutoFit/>
          </a:bodyPr>
          <a:lstStyle/>
          <a:p>
            <a:r>
              <a:rPr lang="en-US" sz="4000" dirty="0">
                <a:solidFill>
                  <a:srgbClr val="58595B"/>
                </a:solidFill>
                <a:latin typeface="Arial"/>
              </a:rPr>
              <a:t>Natural Resources Conservation Service  </a:t>
            </a:r>
            <a:r>
              <a:rPr lang="en-US" sz="4000" dirty="0">
                <a:solidFill>
                  <a:srgbClr val="58595B"/>
                </a:solidFill>
                <a:latin typeface="Wingdings" panose="05000000000000000000" pitchFamily="2" charset="2"/>
              </a:rPr>
              <a:t>l</a:t>
            </a:r>
            <a:r>
              <a:rPr lang="en-US" sz="4000" dirty="0">
                <a:solidFill>
                  <a:srgbClr val="58595B"/>
                </a:solidFill>
                <a:latin typeface="Arial"/>
              </a:rPr>
              <a:t>  Soil and Plant Science Division  </a:t>
            </a:r>
            <a:r>
              <a:rPr lang="en-US" sz="4000" dirty="0">
                <a:solidFill>
                  <a:srgbClr val="58595B"/>
                </a:solidFill>
                <a:latin typeface="Wingdings" panose="05000000000000000000" pitchFamily="2" charset="2"/>
              </a:rPr>
              <a:t>l</a:t>
            </a:r>
            <a:r>
              <a:rPr lang="en-US" sz="4000" dirty="0">
                <a:solidFill>
                  <a:srgbClr val="58595B"/>
                </a:solidFill>
                <a:latin typeface="Arial"/>
              </a:rPr>
              <a:t>  nrcs.usda.gov/soils</a:t>
            </a:r>
          </a:p>
        </p:txBody>
      </p:sp>
      <p:sp>
        <p:nvSpPr>
          <p:cNvPr id="7" name="Instructions">
            <a:extLst>
              <a:ext uri="{FF2B5EF4-FFF2-40B4-BE49-F238E27FC236}">
                <a16:creationId xmlns:a16="http://schemas.microsoft.com/office/drawing/2014/main" id="{F2DFFA1A-70AA-41C9-8C9B-5B7DFC629FE9}"/>
              </a:ext>
            </a:extLst>
          </p:cNvPr>
          <p:cNvSpPr/>
          <p:nvPr/>
        </p:nvSpPr>
        <p:spPr>
          <a:xfrm>
            <a:off x="43891200" y="0"/>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poster is 48” wide by 36” high. It’s designed to be printed on a large-format printer.</a:t>
            </a:r>
          </a:p>
          <a:p>
            <a:pPr lvl="0">
              <a:spcBef>
                <a:spcPts val="300"/>
              </a:spcBef>
            </a:pPr>
            <a:endParaRPr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NRCS Design Standards</a:t>
            </a:r>
            <a:r>
              <a:rPr sz="6000" b="1" dirty="0">
                <a:solidFill>
                  <a:prstClr val="white">
                    <a:lumMod val="50000"/>
                  </a:prstClr>
                </a:solidFill>
                <a:latin typeface="Calibri" panose="020F0502020204030204" pitchFamily="34" charset="0"/>
                <a:cs typeface="Calibri" panose="020F0502020204030204" pitchFamily="34" charset="0"/>
              </a:rPr>
              <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template was designed to assist field staff to format technical posters that comply with USDA and NRCS visual standards. </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Do not place any text, images, or logos in the USDA Isolation bar (Iso-bar). The USDA logo and signature must stand alone.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marL="0" marR="0" lvl="0" indent="0" algn="l" defTabSz="3686861" rtl="0" eaLnBrk="1" fontAlgn="auto" latinLnBrk="0" hangingPunct="1">
              <a:lnSpc>
                <a:spcPct val="100000"/>
              </a:lnSpc>
              <a:spcBef>
                <a:spcPts val="1200"/>
              </a:spcBef>
              <a:spcAft>
                <a:spcPts val="0"/>
              </a:spcAft>
              <a:buClrTx/>
              <a:buSzTx/>
              <a:buFontTx/>
              <a:buNone/>
              <a:tabLst/>
              <a:defRPr/>
            </a:pPr>
            <a:r>
              <a:rPr lang="en-US" sz="6000" b="1" dirty="0">
                <a:solidFill>
                  <a:prstClr val="white">
                    <a:lumMod val="50000"/>
                  </a:prstClr>
                </a:solidFill>
                <a:latin typeface="Calibri" panose="020F0502020204030204" pitchFamily="34" charset="0"/>
                <a:cs typeface="Calibri" panose="020F0502020204030204" pitchFamily="34" charset="0"/>
              </a:rPr>
              <a:t>Select Your Poster Format: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To start creating your poster, choose one of the 10 slide formats from the left panel, and then delete the other remaining nine slides. Save as a PowerPoint presentation and rename the file to preserve the template for future use.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Customizing the Content:</a:t>
            </a: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Click on the Insert tab t</a:t>
            </a:r>
            <a:r>
              <a:rPr sz="6000" dirty="0">
                <a:solidFill>
                  <a:prstClr val="white">
                    <a:lumMod val="50000"/>
                  </a:prstClr>
                </a:solidFill>
                <a:latin typeface="Calibri" panose="020F0502020204030204" pitchFamily="34" charset="0"/>
                <a:cs typeface="Calibri" panose="020F0502020204030204" pitchFamily="34" charset="0"/>
              </a:rPr>
              <a:t>o </a:t>
            </a:r>
            <a:r>
              <a:rPr lang="en-US" sz="6000" dirty="0">
                <a:solidFill>
                  <a:prstClr val="white">
                    <a:lumMod val="50000"/>
                  </a:prstClr>
                </a:solidFill>
                <a:latin typeface="Calibri" panose="020F0502020204030204" pitchFamily="34" charset="0"/>
                <a:cs typeface="Calibri" panose="020F0502020204030204" pitchFamily="34" charset="0"/>
              </a:rPr>
              <a:t>add pictures, shapes, charts, text, etc.</a:t>
            </a:r>
            <a:r>
              <a:rPr sz="6000" dirty="0">
                <a:solidFill>
                  <a:prstClr val="white">
                    <a:lumMod val="50000"/>
                  </a:prstClr>
                </a:solidFill>
                <a:latin typeface="Calibri" panose="020F0502020204030204" pitchFamily="34" charset="0"/>
                <a:cs typeface="Calibri" panose="020F0502020204030204" pitchFamily="34" charset="0"/>
              </a:rPr>
              <a:t> </a:t>
            </a:r>
            <a:endParaRPr lang="en-US" sz="6000" dirty="0">
              <a:solidFill>
                <a:prstClr val="white">
                  <a:lumMod val="50000"/>
                </a:prstClr>
              </a:solidFill>
              <a:latin typeface="Calibri" panose="020F0502020204030204" pitchFamily="34" charset="0"/>
              <a:cs typeface="Calibri" panose="020F0502020204030204" pitchFamily="34" charset="0"/>
            </a:endParaRP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Be sure to keep your content within the vertical and horizontal guides.</a:t>
            </a:r>
          </a:p>
          <a:p>
            <a:pPr marL="0" marR="0" lvl="0" indent="0" algn="l" defTabSz="3686861" rtl="0" eaLnBrk="1" fontAlgn="auto" latinLnBrk="0" hangingPunct="1">
              <a:lnSpc>
                <a:spcPct val="100000"/>
              </a:lnSpc>
              <a:spcBef>
                <a:spcPts val="2400"/>
              </a:spcBef>
              <a:spcAft>
                <a:spcPts val="0"/>
              </a:spcAft>
              <a:buClrTx/>
              <a:buSzTx/>
              <a:buFontTx/>
              <a:buNone/>
              <a:tabLst/>
              <a:defRPr/>
            </a:pPr>
            <a:r>
              <a:rPr lang="en-US" sz="6000" dirty="0">
                <a:solidFill>
                  <a:prstClr val="white">
                    <a:lumMod val="50000"/>
                  </a:prstClr>
                </a:solidFill>
                <a:latin typeface="Calibri" panose="020F0502020204030204" pitchFamily="34" charset="0"/>
                <a:cs typeface="Calibri" panose="020F0502020204030204" pitchFamily="34" charset="0"/>
              </a:rPr>
              <a:t>NRCS preferred fonts: </a:t>
            </a:r>
            <a:br>
              <a:rPr lang="en-US" sz="6000" dirty="0">
                <a:solidFill>
                  <a:prstClr val="white">
                    <a:lumMod val="50000"/>
                  </a:prstClr>
                </a:solidFill>
                <a:latin typeface="Calibri" panose="020F0502020204030204" pitchFamily="34" charset="0"/>
                <a:cs typeface="Calibri" panose="020F0502020204030204" pitchFamily="34" charset="0"/>
              </a:rPr>
            </a:br>
            <a:r>
              <a:rPr lang="en-US" sz="6000" dirty="0">
                <a:solidFill>
                  <a:prstClr val="white">
                    <a:lumMod val="50000"/>
                  </a:prstClr>
                </a:solidFill>
                <a:latin typeface="Calibri" panose="020F0502020204030204" pitchFamily="34" charset="0"/>
                <a:cs typeface="Calibri" panose="020F0502020204030204" pitchFamily="34" charset="0"/>
              </a:rPr>
              <a:t>Gotham, Arial, and Times New Roman</a:t>
            </a:r>
          </a:p>
          <a:p>
            <a:pPr lvl="0">
              <a:spcBef>
                <a:spcPts val="2400"/>
              </a:spcBef>
            </a:pPr>
            <a:endParaRPr lang="en-US" sz="6000" dirty="0">
              <a:solidFill>
                <a:prstClr val="white">
                  <a:lumMod val="50000"/>
                </a:prstClr>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0706F9C-AE07-4F77-AE5D-6D823A8DBEF6}"/>
              </a:ext>
            </a:extLst>
          </p:cNvPr>
          <p:cNvPicPr>
            <a:picLocks noChangeAspect="1"/>
          </p:cNvPicPr>
          <p:nvPr/>
        </p:nvPicPr>
        <p:blipFill>
          <a:blip r:embed="rId2"/>
          <a:stretch>
            <a:fillRect/>
          </a:stretch>
        </p:blipFill>
        <p:spPr>
          <a:xfrm>
            <a:off x="35002485" y="11128392"/>
            <a:ext cx="4899833" cy="423861"/>
          </a:xfrm>
          <a:prstGeom prst="rect">
            <a:avLst/>
          </a:prstGeom>
        </p:spPr>
      </p:pic>
      <p:pic>
        <p:nvPicPr>
          <p:cNvPr id="18" name="Picture 17">
            <a:extLst>
              <a:ext uri="{FF2B5EF4-FFF2-40B4-BE49-F238E27FC236}">
                <a16:creationId xmlns:a16="http://schemas.microsoft.com/office/drawing/2014/main" id="{A25EB1A9-55F5-4B82-9870-72B600379D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25078" y="15295720"/>
            <a:ext cx="4903317" cy="5081158"/>
          </a:xfrm>
          <a:prstGeom prst="rect">
            <a:avLst/>
          </a:prstGeom>
        </p:spPr>
      </p:pic>
      <p:pic>
        <p:nvPicPr>
          <p:cNvPr id="20" name="Picture 19">
            <a:extLst>
              <a:ext uri="{FF2B5EF4-FFF2-40B4-BE49-F238E27FC236}">
                <a16:creationId xmlns:a16="http://schemas.microsoft.com/office/drawing/2014/main" id="{B2BF0083-3F22-4EBA-B0B6-7F18175DC2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44344" y="15295720"/>
            <a:ext cx="5563868" cy="5081158"/>
          </a:xfrm>
          <a:prstGeom prst="rect">
            <a:avLst/>
          </a:prstGeom>
        </p:spPr>
      </p:pic>
      <p:sp>
        <p:nvSpPr>
          <p:cNvPr id="21" name="TextBox 20">
            <a:extLst>
              <a:ext uri="{FF2B5EF4-FFF2-40B4-BE49-F238E27FC236}">
                <a16:creationId xmlns:a16="http://schemas.microsoft.com/office/drawing/2014/main" id="{231E58A8-D016-44C8-BE17-BE3B7E8192BB}"/>
              </a:ext>
            </a:extLst>
          </p:cNvPr>
          <p:cNvSpPr txBox="1"/>
          <p:nvPr/>
        </p:nvSpPr>
        <p:spPr>
          <a:xfrm>
            <a:off x="593962" y="4179796"/>
            <a:ext cx="12325703" cy="6863417"/>
          </a:xfrm>
          <a:prstGeom prst="rect">
            <a:avLst/>
          </a:prstGeom>
          <a:noFill/>
          <a:ln>
            <a:solidFill>
              <a:schemeClr val="tx1"/>
            </a:solidFill>
          </a:ln>
        </p:spPr>
        <p:txBody>
          <a:bodyPr wrap="square" rtlCol="0">
            <a:spAutoFit/>
          </a:bodyPr>
          <a:lstStyle/>
          <a:p>
            <a:r>
              <a:rPr lang="en-US" sz="2000" dirty="0"/>
              <a:t>Climate is an important factor in determining the broad patterns of species distribution and potential vegetation. But when similar or adjacent sites with similar soils are compared, it is not clear what if any difference in climate is responsible for differences in site potential. Ecological site descriptions commonly feature monthly and annual precipitation and temperature in climate descriptions and graphs. However, there is wide overlap among these parameters even where temperature and moisture are the primary drivers for the differences among vegetation types.</a:t>
            </a:r>
          </a:p>
          <a:p>
            <a:r>
              <a:rPr lang="en-US" sz="2000" dirty="0"/>
              <a:t>I propose several different parameters which have a better relationship to vegetation differences. Available moisture can only be determined when the timing of the inputs of precipitation and the outputs of potential evapotranspiration (PET) are considered with respect to growing season. Temperature can be understood both terms of optimal physiological activity, and lethal tissue limitations. The proposed parameters retain a connection to real world measurement units and are not obscure unitless indices derived from complex relationships. A Shiny application was developed to illustrate alternative graphs with which to compare different regions of the country. Maps were produced to illustrate the distribution of suggested classification intervals of the parameters.</a:t>
            </a:r>
          </a:p>
          <a:p>
            <a:endParaRPr lang="en-US" sz="2000" dirty="0"/>
          </a:p>
          <a:p>
            <a:endParaRPr lang="en-US" sz="2000" dirty="0"/>
          </a:p>
          <a:p>
            <a:r>
              <a:rPr lang="en-US" sz="2000" dirty="0"/>
              <a:t>Seven climate indices were calculated to provide a base for an alternative climate classification and be physiologically informative for plant distribution modeling. The indices retain in real world units that can be directly related to climate change. The larger categories of the classification approximate major vegetation formations, but the indices can be subdivided into smaller, regular increments without the presumption that any given threshold implies precision in interpretation.</a:t>
            </a:r>
          </a:p>
          <a:p>
            <a:endParaRPr lang="en-US" sz="2000" dirty="0"/>
          </a:p>
        </p:txBody>
      </p:sp>
      <p:sp>
        <p:nvSpPr>
          <p:cNvPr id="2" name="Rectangle 1">
            <a:extLst>
              <a:ext uri="{FF2B5EF4-FFF2-40B4-BE49-F238E27FC236}">
                <a16:creationId xmlns:a16="http://schemas.microsoft.com/office/drawing/2014/main" id="{A83CA883-41C6-4A8F-859D-730E86799293}"/>
              </a:ext>
            </a:extLst>
          </p:cNvPr>
          <p:cNvSpPr/>
          <p:nvPr/>
        </p:nvSpPr>
        <p:spPr>
          <a:xfrm>
            <a:off x="495137" y="21465925"/>
            <a:ext cx="12424528" cy="3144194"/>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Growing Season Temperature</a:t>
            </a:r>
            <a:r>
              <a:rPr lang="en-US" sz="2000" dirty="0">
                <a:latin typeface="Calibri" panose="020F0502020204030204" pitchFamily="34" charset="0"/>
                <a:ea typeface="Calibri" panose="020F0502020204030204" pitchFamily="34" charset="0"/>
                <a:cs typeface="Times New Roman" panose="02020603050405020304" pitchFamily="18" charset="0"/>
              </a:rPr>
              <a:t> is the positive average temperature of the warmest 6 months (any sub-freezing months are counted as zeros). Körner (1998) demonstrated that the cold limits of forest growth across a wide range of latitudes share a growing season temperature of 6 to 7°C. </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Previous attempts at pinning timberline to a highest monthly mean temperature of 10°C (e.g. the Köppen-Geiger system, Kottek et al, 2006), and Holdridge’s (1947) mean annual biotemperature of 3°C are most successful if applied only to middle and high latitudes. But in tropical mountains, where the annual range in monthly temperature is small, the highest forests grow where maximum monthly mean temperatures and mean annual temperatures converge toward 6°C. This temperature threshold can be realized at higher latitude timberlines simply by calculating the positive temperature for the warmest six months, instead of for the whole year.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0187A24E-B54E-46B8-894B-BB4E6241DB5A}"/>
              </a:ext>
            </a:extLst>
          </p:cNvPr>
          <p:cNvSpPr/>
          <p:nvPr/>
        </p:nvSpPr>
        <p:spPr>
          <a:xfrm>
            <a:off x="442389" y="25312508"/>
            <a:ext cx="12491084" cy="4564070"/>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Annual Extreme Low &amp; Coldest Mean Monthly Temperature</a:t>
            </a:r>
            <a:r>
              <a:rPr lang="en-US" sz="2000" dirty="0">
                <a:latin typeface="Calibri" panose="020F0502020204030204" pitchFamily="34" charset="0"/>
                <a:ea typeface="Calibri" panose="020F0502020204030204" pitchFamily="34" charset="0"/>
                <a:cs typeface="Times New Roman" panose="02020603050405020304" pitchFamily="18" charset="0"/>
              </a:rPr>
              <a:t> -- Cold temperature effects vegetation in two ways; it can simply be too cold for metabolic activity or it can damage tissues. The capability of evergreens to remain functional at a lower temperature must be balanced with the risk of damage by even colder temperatures or the loss in efficiency at warmer temperatures. Mean monthly temperature below freezing offers little advantage to an evergreen and risks desiccation due to frozen soils. Therefore, most evergreens in the temperate zone have thickened needle and scale leaves with small surface areas to avoid damage.</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Where the coldest monthly means remain above freezing, broadleaf evergreen vegetation can be supported. However, most broadleaf evergreens, such as those found in subtropical climates, are damaged by where temperatures drop below -15°C Prentice et al, (1992) and Box (1996). Tropical vegetation is nearly intolerant of any freezing temperatures, and in some cases can be damaged by cold a few degrees above freezing.</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The synthesis of extreme cold and average cold into a single index, offset by 15 degrees, was made to emphasize the effects of winter extremes in the continental northern hemisphere, while focusing on metabolic limitations where extreme temperatures are lacking in oceanic southern hemisphere.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49CE1B99-B895-4E9C-8E3A-5BC513A7E805}"/>
              </a:ext>
            </a:extLst>
          </p:cNvPr>
          <p:cNvSpPr/>
          <p:nvPr/>
        </p:nvSpPr>
        <p:spPr>
          <a:xfrm>
            <a:off x="13621703" y="9941557"/>
            <a:ext cx="10384834" cy="2053639"/>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P/PET Ratio -- </a:t>
            </a:r>
            <a:r>
              <a:rPr lang="en-US" sz="2000" dirty="0">
                <a:latin typeface="Calibri" panose="020F0502020204030204" pitchFamily="34" charset="0"/>
                <a:ea typeface="Calibri" panose="020F0502020204030204" pitchFamily="34" charset="0"/>
                <a:cs typeface="Times New Roman" panose="02020603050405020304" pitchFamily="18" charset="0"/>
              </a:rPr>
              <a:t>Mesophytic vegetation requires a constant supply of soil moisture, whereas xerophytic vegetation tolerates periods of drought. Mesophytic forests typically occur where mean annual precipitation exceeds potential evapotranspiration ratio (P/PET ratio), meaning that seasonal dry periods are more than compensated for by seasonal surpluses stored as soil moisture to maintain plant growth. Gradations in moisture regime are usually expressed on a log base 2 scale (e.g. Holdridge), from per-humid and per-arid at its wet and dry extremes respectively.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1C6E8F8F-32A4-4550-B9BE-33593C5F3464}"/>
              </a:ext>
            </a:extLst>
          </p:cNvPr>
          <p:cNvSpPr/>
          <p:nvPr/>
        </p:nvSpPr>
        <p:spPr>
          <a:xfrm>
            <a:off x="13625078" y="12225074"/>
            <a:ext cx="10486330" cy="2712281"/>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Surplus &amp; Deficit</a:t>
            </a:r>
            <a:r>
              <a:rPr lang="en-US" sz="2000" dirty="0">
                <a:latin typeface="Calibri" panose="020F0502020204030204" pitchFamily="34" charset="0"/>
                <a:ea typeface="Calibri" panose="020F0502020204030204" pitchFamily="34" charset="0"/>
                <a:cs typeface="Times New Roman" panose="02020603050405020304" pitchFamily="18" charset="0"/>
              </a:rPr>
              <a:t> -- Even in a humid climate, significant seasonal drought occurs where the cumulative loss of moisture evapotranspiration exceeds that of available soil water holding capacity within the rooting zone. A deficit of 150 mm or more is considered significant for most soils and would require adaptations of thickened leaves or deciduousness to protect a plant from drying out. Desert vegetation may occur where precipitation is less than half required to maintain soil moisture, and that significant seasonal surpluses do not support seasonal growth of mesophytic vegetation. Instead, desert vegetation must avail themselves with episodic rainfall that never wets the whole soil profile.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a:extLst>
              <a:ext uri="{FF2B5EF4-FFF2-40B4-BE49-F238E27FC236}">
                <a16:creationId xmlns:a16="http://schemas.microsoft.com/office/drawing/2014/main" id="{F69E1DD3-765B-4D36-8F7A-9649BF228AAA}"/>
              </a:ext>
            </a:extLst>
          </p:cNvPr>
          <p:cNvSpPr/>
          <p:nvPr/>
        </p:nvSpPr>
        <p:spPr>
          <a:xfrm>
            <a:off x="13399334" y="21562247"/>
            <a:ext cx="10486330" cy="4790799"/>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Peak AET </a:t>
            </a:r>
            <a:r>
              <a:rPr lang="en-US" sz="2000" dirty="0">
                <a:latin typeface="Calibri" panose="020F0502020204030204" pitchFamily="34" charset="0"/>
                <a:ea typeface="Calibri" panose="020F0502020204030204" pitchFamily="34" charset="0"/>
                <a:cs typeface="Times New Roman" panose="02020603050405020304" pitchFamily="18" charset="0"/>
              </a:rPr>
              <a:t>-- For climates with seasonal variability in moisture, plants must employ a strategy of either tolerance or avoidance to survive the dry season. The timing of the dry season, however is of less importance compared the timing of the wet season. If the wet season coincides with temperatures favoring maximum growth, the strategy is avoidance, allowing annual regrowth of more efficient deciduous organs optimized for higher peak productivity. In contrast, if moisture is only available during periods of lower temperatures, the strategy is tolerance, allowing persistence through long periods of low productivity. In addition, when warm temperatures coincides with precipitation, the frequency of lightning is higher and fire return interval is shorter, further giving advantage to grassland vegetation over shrubland.</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Actual monthly evapotranspiration (AET) is an indicator of how much precipitation of the current month is used in that month.  A minimally tropical month at 15°C would generally result in a PET of at least 75 mm. Therefore, a tropical rainy should have a peak monthly AET of greater than or equal to 75 mm. Plants in seasonally moist climates with peak AET less than 75 mm either lack a warm season, or are moist only during the cool season.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7" name="Picture 16">
            <a:extLst>
              <a:ext uri="{FF2B5EF4-FFF2-40B4-BE49-F238E27FC236}">
                <a16:creationId xmlns:a16="http://schemas.microsoft.com/office/drawing/2014/main" id="{B2FBEC88-6FAF-43FB-A4F6-C2777224E8C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597093" y="15184700"/>
            <a:ext cx="17525872" cy="10734475"/>
          </a:xfrm>
          <a:prstGeom prst="rect">
            <a:avLst/>
          </a:prstGeom>
          <a:ln>
            <a:solidFill>
              <a:schemeClr val="bg1">
                <a:lumMod val="50000"/>
              </a:schemeClr>
            </a:solidFill>
          </a:ln>
        </p:spPr>
      </p:pic>
      <p:pic>
        <p:nvPicPr>
          <p:cNvPr id="23" name="Picture 22">
            <a:extLst>
              <a:ext uri="{FF2B5EF4-FFF2-40B4-BE49-F238E27FC236}">
                <a16:creationId xmlns:a16="http://schemas.microsoft.com/office/drawing/2014/main" id="{38C32419-36D8-456E-B1E5-F7B5CA6B29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625078" y="4077621"/>
            <a:ext cx="10683134" cy="5068455"/>
          </a:xfrm>
          <a:prstGeom prst="rect">
            <a:avLst/>
          </a:prstGeom>
        </p:spPr>
      </p:pic>
      <p:sp>
        <p:nvSpPr>
          <p:cNvPr id="24" name="Rectangle 23">
            <a:extLst>
              <a:ext uri="{FF2B5EF4-FFF2-40B4-BE49-F238E27FC236}">
                <a16:creationId xmlns:a16="http://schemas.microsoft.com/office/drawing/2014/main" id="{844B3504-DF9E-425E-A095-48B66976A1A6}"/>
              </a:ext>
            </a:extLst>
          </p:cNvPr>
          <p:cNvSpPr/>
          <p:nvPr/>
        </p:nvSpPr>
        <p:spPr>
          <a:xfrm>
            <a:off x="24481213" y="26353046"/>
            <a:ext cx="17525872" cy="4555093"/>
          </a:xfrm>
          <a:prstGeom prst="rect">
            <a:avLst/>
          </a:prstGeom>
          <a:ln>
            <a:solidFill>
              <a:schemeClr val="tx1"/>
            </a:solidFill>
          </a:ln>
        </p:spPr>
        <p:txBody>
          <a:bodyPr wrap="square">
            <a:spAutoFit/>
          </a:bodyPr>
          <a:lstStyle/>
          <a:p>
            <a:r>
              <a:rPr lang="en-US" sz="1000" b="1" dirty="0"/>
              <a:t>References</a:t>
            </a:r>
            <a:endParaRPr lang="en-US" sz="1000" dirty="0"/>
          </a:p>
          <a:p>
            <a:r>
              <a:rPr lang="en-US" sz="1000" b="1" dirty="0"/>
              <a:t>Climate maps derived from these raster GIS data sources: </a:t>
            </a:r>
            <a:endParaRPr lang="en-US" sz="1000" dirty="0"/>
          </a:p>
          <a:p>
            <a:pPr marL="171450" indent="-171450">
              <a:buFont typeface="Arial" panose="020B0604020202020204" pitchFamily="34" charset="0"/>
              <a:buChar char="•"/>
            </a:pPr>
            <a:r>
              <a:rPr lang="en-US" sz="1000" dirty="0"/>
              <a:t>Daly, C., Halbleib, M., Smith, J.I., Gibson, W.P., Doggett, M.K., Taylor, G.H., Curtis, J., and Pasteris, P.A. 2008. Physiographically-sensitive mapping of temperature and precipitation across the conterminous United States. International Journal of Climatology, 28: 2031-2064. (http://prism.oregonstate.edu/normals/) </a:t>
            </a:r>
          </a:p>
          <a:p>
            <a:pPr marL="171450" indent="-171450">
              <a:buFont typeface="Arial" panose="020B0604020202020204" pitchFamily="34" charset="0"/>
              <a:buChar char="•"/>
            </a:pPr>
            <a:r>
              <a:rPr lang="en-US" sz="1000" dirty="0"/>
              <a:t>Daly, C., Widrlechner, M.P., Halbleib, M.D., Smith, J.I. and Gibson, W.P., 2012. Development of a new USDA plant hardiness zone map for the United States. Journal of Applied Meteorology and Climatology, 51(2), pp.242-264. </a:t>
            </a:r>
          </a:p>
          <a:p>
            <a:pPr marL="171450" indent="-171450">
              <a:buFont typeface="Arial" panose="020B0604020202020204" pitchFamily="34" charset="0"/>
              <a:buChar char="•"/>
            </a:pPr>
            <a:r>
              <a:rPr lang="en-US" sz="1000" dirty="0"/>
              <a:t>Hijmans, R.J., S.E. Cameron, J.L. Parra, P.G. Jones and A. Jarvis, 2005. Very high resolution interpolated climate surfaces for global land areas. International Journal of Climatology 25: 1965-1978. (http://www.worldclim.org/version1) </a:t>
            </a:r>
          </a:p>
          <a:p>
            <a:pPr marL="171450" indent="-171450">
              <a:buFont typeface="Arial" panose="020B0604020202020204" pitchFamily="34" charset="0"/>
              <a:buChar char="•"/>
            </a:pPr>
            <a:r>
              <a:rPr lang="en-US" sz="1000" dirty="0"/>
              <a:t>Magarey, R.D., Borchert, D.M. and Schlegel, J.W., 2008. Global plant hardiness zones for phytosanitary risk analysis. Scientia Agricola, 65(SPE), pp.54-59. </a:t>
            </a:r>
          </a:p>
          <a:p>
            <a:r>
              <a:rPr lang="en-US" sz="1000" dirty="0"/>
              <a:t> </a:t>
            </a:r>
          </a:p>
          <a:p>
            <a:r>
              <a:rPr lang="en-US" sz="1000" b="1" dirty="0"/>
              <a:t>Alternative Climate Classifications: </a:t>
            </a:r>
            <a:endParaRPr lang="en-US" sz="1000" dirty="0"/>
          </a:p>
          <a:p>
            <a:pPr marL="171450" indent="-171450">
              <a:buFont typeface="Arial" panose="020B0604020202020204" pitchFamily="34" charset="0"/>
              <a:buChar char="•"/>
            </a:pPr>
            <a:r>
              <a:rPr lang="en-US" sz="1000" dirty="0"/>
              <a:t>Holdridge, L.R., 1947. Determination of world plant formations from simple climatic data. Science, 105(2727), pp.367-368. </a:t>
            </a:r>
          </a:p>
          <a:p>
            <a:pPr marL="171450" indent="-171450">
              <a:buFont typeface="Arial" panose="020B0604020202020204" pitchFamily="34" charset="0"/>
              <a:buChar char="•"/>
            </a:pPr>
            <a:r>
              <a:rPr lang="en-US" sz="1000" dirty="0"/>
              <a:t>Lugo, A.E., Brown, S.L., Dodson, R., Smith, T.S. and Shugart, H.H., 1999. The Holdridge life zones of the conterminous United States in relation to ecosystem mapping. Journal of biogeography, 26(5), pp.1025-1038. </a:t>
            </a:r>
          </a:p>
          <a:p>
            <a:pPr marL="171450" indent="-171450">
              <a:buFont typeface="Arial" panose="020B0604020202020204" pitchFamily="34" charset="0"/>
              <a:buChar char="•"/>
            </a:pPr>
            <a:r>
              <a:rPr lang="en-US" sz="1000" dirty="0"/>
              <a:t>Kottek, M., Grieser, J., Beck, C., Rudolf, B. and Rubel, F., 2006. World map of the Köppen-Geiger climate classification updated. Meteorologische Zeitschrift, 15(3), pp.259-263. </a:t>
            </a:r>
          </a:p>
          <a:p>
            <a:pPr marL="171450" indent="-171450">
              <a:buFont typeface="Arial" panose="020B0604020202020204" pitchFamily="34" charset="0"/>
              <a:buChar char="•"/>
            </a:pPr>
            <a:r>
              <a:rPr lang="en-US" sz="1000" dirty="0"/>
              <a:t>Rivas-Martínez, S., 2004. Global bioclimatics. Classificación Bioclimática de la Tierra. http://www.globalbioclimatics.org/form/maps.htm </a:t>
            </a:r>
          </a:p>
          <a:p>
            <a:pPr marL="171450" indent="-171450">
              <a:buFont typeface="Arial" panose="020B0604020202020204" pitchFamily="34" charset="0"/>
              <a:buChar char="•"/>
            </a:pPr>
            <a:r>
              <a:rPr lang="en-US" sz="1000" dirty="0"/>
              <a:t>Thornthwaite, C.W., 1948. An approach toward a rational classification of climate. Geographical review, 38(1), pp.55-94. </a:t>
            </a:r>
          </a:p>
          <a:p>
            <a:pPr marL="171450" indent="-171450">
              <a:buFont typeface="Arial" panose="020B0604020202020204" pitchFamily="34" charset="0"/>
              <a:buChar char="•"/>
            </a:pPr>
            <a:r>
              <a:rPr lang="en-US" sz="1000" dirty="0"/>
              <a:t>####Alternative PET calculations: </a:t>
            </a:r>
          </a:p>
          <a:p>
            <a:pPr marL="171450" indent="-171450">
              <a:buFont typeface="Arial" panose="020B0604020202020204" pitchFamily="34" charset="0"/>
              <a:buChar char="•"/>
            </a:pPr>
            <a:r>
              <a:rPr lang="en-US" sz="1000" dirty="0"/>
              <a:t>Lu, J., Sun, G., McNulty, S.G. and Amatya, D.M., 2005. A comparison of six potential evapotranspiration methods for regional use in the southeastern United States 1. JAWRA Journal of the American Water Resources Association, 41(3), pp.621-633. </a:t>
            </a:r>
          </a:p>
          <a:p>
            <a:pPr marL="171450" indent="-171450">
              <a:buFont typeface="Arial" panose="020B0604020202020204" pitchFamily="34" charset="0"/>
              <a:buChar char="•"/>
            </a:pPr>
            <a:endParaRPr lang="en-US" sz="1000" b="1" dirty="0"/>
          </a:p>
          <a:p>
            <a:r>
              <a:rPr lang="en-US" sz="1000" b="1" dirty="0"/>
              <a:t>Other publications relating climate to vegetation: </a:t>
            </a:r>
            <a:endParaRPr lang="en-US" sz="1000" dirty="0"/>
          </a:p>
          <a:p>
            <a:pPr marL="171450" indent="-171450">
              <a:buFont typeface="Arial" panose="020B0604020202020204" pitchFamily="34" charset="0"/>
              <a:buChar char="•"/>
            </a:pPr>
            <a:r>
              <a:rPr lang="en-US" sz="1000" dirty="0"/>
              <a:t>Faber-Langendoen, D.; Keeler-Wolf, T.; Meidinger, D.; Josse, C.; Weakley, A.; Tart, D.; Navarro, G.; Hoagland, B.; Ponomarenko, S.; Saucier, JP; Fults, G.; Helmer, E. 2012. Classification and description of world formation types. Part II (Description of formation types). Hierarchy Revisions Working Group, Federal Geographic Data Committee, FGDC Secretariat, US Geological Survey and NatureServe, Reston, VA and Arlington, VA. http://usnvc.org/explore-classification/</a:t>
            </a:r>
          </a:p>
          <a:p>
            <a:pPr marL="171450" indent="-171450">
              <a:buFont typeface="Arial" panose="020B0604020202020204" pitchFamily="34" charset="0"/>
              <a:buChar char="•"/>
            </a:pPr>
            <a:r>
              <a:rPr lang="en-US" sz="1000" dirty="0"/>
              <a:t>Bailey, R.G., 1998. Ecoregions of North America (No. 1548). US Department of Agriculture, Forest Service.Box, E.O., 1996. Plant functional types and climate at the global scale. Journal of Vegetation Science, 7(3), pp.309-320. </a:t>
            </a:r>
          </a:p>
          <a:p>
            <a:pPr marL="171450" indent="-171450">
              <a:buFont typeface="Arial" panose="020B0604020202020204" pitchFamily="34" charset="0"/>
              <a:buChar char="•"/>
            </a:pPr>
            <a:r>
              <a:rPr lang="en-US" sz="1000" dirty="0"/>
              <a:t>Körner, C., 1998. A re-assessment of high elevation treeline positions and their explanation. Oecologia, 115(4), pp.445-459.</a:t>
            </a:r>
          </a:p>
          <a:p>
            <a:pPr marL="171450" indent="-171450">
              <a:buFont typeface="Arial" panose="020B0604020202020204" pitchFamily="34" charset="0"/>
              <a:buChar char="•"/>
            </a:pPr>
            <a:r>
              <a:rPr lang="en-US" sz="1000" dirty="0"/>
              <a:t>Olson, D.M., Dinerstein, E., Wikramanayake, E.D., Burgess, N.D., Powell, G.V., Underwood, E.C., D'amico, J.A., Itoua, I., Strand, H.E., Morrison, J.C. and Loucks, C.J., 2001. Terrestrial Ecoregions of the World: A New Map of Life on Earth: A new global map of terrestrial ecoregions provides an innovative tool for conserving biodiversity. BioScience, 51(11), pp.933-938.</a:t>
            </a:r>
          </a:p>
          <a:p>
            <a:pPr marL="171450" indent="-171450">
              <a:buFont typeface="Arial" panose="020B0604020202020204" pitchFamily="34" charset="0"/>
              <a:buChar char="•"/>
            </a:pPr>
            <a:r>
              <a:rPr lang="en-US" sz="1000" dirty="0"/>
              <a:t>Prentice, I.C., Cramer, W., Harrison, S.P., Leemans, R., Monserud, R.A. and Solomon, A.M., 1992. Special paper: a global biome model based on plant physiology and dominance, soil properties and climate. Journal of biogeography, pp.117-134. </a:t>
            </a:r>
          </a:p>
          <a:p>
            <a:pPr marL="171450" indent="-171450">
              <a:buFont typeface="Arial" panose="020B0604020202020204" pitchFamily="34" charset="0"/>
              <a:buChar char="•"/>
            </a:pPr>
            <a:r>
              <a:rPr lang="en-US" sz="1000" dirty="0"/>
              <a:t>Sakai, A., 1981. Freezing resistance of broad-leaved evergreen trees in the warm-temperate zone. Low temperature Science. Ser. B, Biological sciences, 38, pp.1-14. </a:t>
            </a:r>
          </a:p>
          <a:p>
            <a:pPr marL="171450" indent="-171450">
              <a:buFont typeface="Arial" panose="020B0604020202020204" pitchFamily="34" charset="0"/>
              <a:buChar char="•"/>
            </a:pPr>
            <a:r>
              <a:rPr lang="en-US" sz="1000" dirty="0"/>
              <a:t>Sakai, A. and Weiser, C.J., 1973. Freezing resistance of trees in North America with reference to tree regions. Ecology, 54(1), pp.118-126.</a:t>
            </a:r>
          </a:p>
          <a:p>
            <a:pPr marL="171450" indent="-171450">
              <a:buFont typeface="Arial" panose="020B0604020202020204" pitchFamily="34" charset="0"/>
              <a:buChar char="•"/>
            </a:pPr>
            <a:r>
              <a:rPr lang="en-US" sz="1000" dirty="0"/>
              <a:t>Schenk, H.J. and Jackson, R.B., 2002. The global biogeography of roots. Ecological monographs, 72(3), pp.311-328. </a:t>
            </a:r>
          </a:p>
          <a:p>
            <a:pPr marL="171450" indent="-171450">
              <a:buFont typeface="Arial" panose="020B0604020202020204" pitchFamily="34" charset="0"/>
              <a:buChar char="•"/>
            </a:pPr>
            <a:r>
              <a:rPr lang="en-US" sz="1000" dirty="0"/>
              <a:t>Wright, I.J., Dong, N., Maire, V., Prentice, I.C., Westoby, M., Díaz, S., Gallagher, R.V., Jacobs, B.F., Kooyman, R., Law, E.A. and Leishman, M.R., 2017. Global climatic drivers of leaf size. Science, 357(6354), pp.917-921.</a:t>
            </a:r>
          </a:p>
        </p:txBody>
      </p:sp>
      <p:sp>
        <p:nvSpPr>
          <p:cNvPr id="25" name="Rectangle 24">
            <a:extLst>
              <a:ext uri="{FF2B5EF4-FFF2-40B4-BE49-F238E27FC236}">
                <a16:creationId xmlns:a16="http://schemas.microsoft.com/office/drawing/2014/main" id="{DC8A1F82-6887-48A1-A6E1-14D65535E2A2}"/>
              </a:ext>
            </a:extLst>
          </p:cNvPr>
          <p:cNvSpPr/>
          <p:nvPr/>
        </p:nvSpPr>
        <p:spPr>
          <a:xfrm>
            <a:off x="24597093" y="3549005"/>
            <a:ext cx="8102364" cy="10248960"/>
          </a:xfrm>
          <a:prstGeom prst="rect">
            <a:avLst/>
          </a:prstGeom>
          <a:solidFill>
            <a:schemeClr val="bg1"/>
          </a:solidFill>
          <a:ln>
            <a:solidFill>
              <a:schemeClr val="bg1">
                <a:lumMod val="50000"/>
              </a:schemeClr>
            </a:solidFill>
          </a:ln>
        </p:spPr>
        <p:txBody>
          <a:bodyPr wrap="square">
            <a:spAutoFit/>
          </a:bodyPr>
          <a:lstStyle/>
          <a:p>
            <a:r>
              <a:rPr lang="en-US" sz="1000" b="1" dirty="0">
                <a:latin typeface="Calibri" panose="020F0502020204030204" pitchFamily="34" charset="0"/>
                <a:ea typeface="Calibri" panose="020F0502020204030204" pitchFamily="34" charset="0"/>
                <a:cs typeface="Times New Roman" panose="02020603050405020304" pitchFamily="18" charset="0"/>
              </a:rPr>
              <a:t>Key to Climates</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latin typeface="Calibri" panose="020F0502020204030204" pitchFamily="34" charset="0"/>
                <a:ea typeface="Calibri" panose="020F0502020204030204" pitchFamily="34" charset="0"/>
                <a:cs typeface="Times New Roman" panose="02020603050405020304" pitchFamily="18" charset="0"/>
              </a:rPr>
              <a:t> 1a. Tc ≥ 0°C and Tclx ≥ -15°C</a:t>
            </a:r>
          </a:p>
          <a:p>
            <a:r>
              <a:rPr lang="en-US" sz="1000" dirty="0">
                <a:latin typeface="Calibri" panose="020F0502020204030204" pitchFamily="34" charset="0"/>
                <a:ea typeface="Calibri" panose="020F0502020204030204" pitchFamily="34" charset="0"/>
                <a:cs typeface="Times New Roman" panose="02020603050405020304" pitchFamily="18" charset="0"/>
              </a:rPr>
              <a:t>     2a. Tg ≥ 18°C</a:t>
            </a:r>
          </a:p>
          <a:p>
            <a:r>
              <a:rPr lang="en-US" sz="1000" dirty="0">
                <a:latin typeface="Calibri" panose="020F0502020204030204" pitchFamily="34" charset="0"/>
                <a:ea typeface="Calibri" panose="020F0502020204030204" pitchFamily="34" charset="0"/>
                <a:cs typeface="Times New Roman" panose="02020603050405020304" pitchFamily="18" charset="0"/>
              </a:rPr>
              <a:t>         3a. Tc ≥ 15°C and Tclx ≥ 0°C  ... </a:t>
            </a:r>
            <a:r>
              <a:rPr lang="en-US" sz="1000" b="1" dirty="0">
                <a:latin typeface="Calibri" panose="020F0502020204030204" pitchFamily="34" charset="0"/>
                <a:ea typeface="Calibri" panose="020F0502020204030204" pitchFamily="34" charset="0"/>
                <a:cs typeface="Times New Roman" panose="02020603050405020304" pitchFamily="18" charset="0"/>
              </a:rPr>
              <a:t>Tropical</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and total monthly deficit &lt;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 24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715 Hot Tropical Isopluvial Humid -- Tropical Lowland Moist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&lt; 24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714 Warm Tropical Isopluvial Humid -- Tropical Premontane Moist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or total monthly deficit ≥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0.5 or total monthly surplus ≥ 25 mm or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712-713 Tropical Pluviothermic Humid -- Tropical Seasonal/Monsoon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702-703 Tropical Pluviothermic Subhumid -- Tropical Dry Forest/Savanna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0.5 and total monthly surplus &lt; 25 mm and peak AET &lt; 75 mm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701 Tropical Isoxeric -- Tropical Desert</a:t>
            </a:r>
          </a:p>
          <a:p>
            <a:r>
              <a:rPr lang="en-US" sz="1000" dirty="0">
                <a:latin typeface="Calibri" panose="020F0502020204030204" pitchFamily="34" charset="0"/>
                <a:ea typeface="Calibri" panose="020F0502020204030204" pitchFamily="34" charset="0"/>
                <a:cs typeface="Times New Roman" panose="02020603050405020304" pitchFamily="18" charset="0"/>
              </a:rPr>
              <a:t>         3b. Tc &lt; 15°C or Tclx &lt; 0°C ... </a:t>
            </a:r>
            <a:r>
              <a:rPr lang="en-US" sz="1000" b="1" dirty="0">
                <a:latin typeface="Calibri" panose="020F0502020204030204" pitchFamily="34" charset="0"/>
                <a:ea typeface="Calibri" panose="020F0502020204030204" pitchFamily="34" charset="0"/>
                <a:cs typeface="Times New Roman" panose="02020603050405020304" pitchFamily="18" charset="0"/>
              </a:rPr>
              <a:t>Subtropical</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and total monthly deficit &lt;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Tc ≥ 5° C and Tclx ≥ -10°C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615 Eu-Subtropical Isopluvial Humid -- Subtropical Evergreen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Tc &lt; 5° C or Tclx &lt; -10°C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614 Cryo-subtropical Isopluvial Humid -- Subtropical Mixed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or total monthly deficit ≥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0.5 or total monthly surplus ≥ 25 mm or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613 Subtropical Pluviothermic Humid -- Subtropical Woodland/Savanna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603 Subtropical Pluviothermic Subhumid -- Subtropical Grassland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&lt;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612 Subtropical Xerothermic Humid -- Subtropical Sclerophyllous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602 Subtropical Xerothermic Subhumid -- Subtropical Sclerophyllous Shrubland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0.5 and total monthly surplus &lt; 25 mm and peak AET &lt; 75 mm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Subtropical Isoxeric -- Subtropical Desert</a:t>
            </a:r>
          </a:p>
          <a:p>
            <a:r>
              <a:rPr lang="en-US" sz="1000" dirty="0">
                <a:latin typeface="Calibri" panose="020F0502020204030204" pitchFamily="34" charset="0"/>
                <a:ea typeface="Calibri" panose="020F0502020204030204" pitchFamily="34" charset="0"/>
                <a:cs typeface="Times New Roman" panose="02020603050405020304" pitchFamily="18" charset="0"/>
              </a:rPr>
              <a:t>     2b. Tg &lt; 18°C</a:t>
            </a:r>
          </a:p>
          <a:p>
            <a:r>
              <a:rPr lang="en-US" sz="10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         4a. Tg ≥ 6°C  ...  </a:t>
            </a:r>
            <a:r>
              <a:rPr lang="en-US" sz="1000" b="1"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Oceanic</a:t>
            </a:r>
            <a:endParaRPr lang="en-US" sz="10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and total monthly deficit &lt;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 12°C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515 Mild Oceanic Isopluvial Humid -- Mild Oceanic/Tropical Montane Moist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&lt; 12°C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514 Cool Oceanic Isopluvial Humid -- Cool Oceanic/Tropical Subalpine Moist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or total monthly deficit ≥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0.5 or total monthly surplus ≥ 25 mm or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513 Oceanic Pluviothermic Humid -- Subtropical Montane Seasonal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503 Oceanic Pluviothermic Subhumid -- Subtropical Montane Seasonal Woodland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&lt;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512 Oceanic Xerothermic Humid -- Oceanic Sclerophyllous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502 Oceanic Xerothermic Subhumid -- Oceanic Sclerophyllous Shrubland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0.5 and total monthly surplus &lt; 25 mm and peak AET &lt; 75 mm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601 Oceanic Isoxeric -- Oceanic Desert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latin typeface="Calibri" panose="020F0502020204030204" pitchFamily="34" charset="0"/>
                <a:ea typeface="Calibri" panose="020F0502020204030204" pitchFamily="34" charset="0"/>
                <a:cs typeface="Times New Roman" panose="02020603050405020304" pitchFamily="18" charset="0"/>
              </a:rPr>
              <a:t>          4b. Tg &lt; 6°C  ...  </a:t>
            </a:r>
            <a:r>
              <a:rPr lang="en-US" sz="1000" b="1" dirty="0">
                <a:latin typeface="Calibri" panose="020F0502020204030204" pitchFamily="34" charset="0"/>
                <a:ea typeface="Calibri" panose="020F0502020204030204" pitchFamily="34" charset="0"/>
                <a:cs typeface="Times New Roman" panose="02020603050405020304" pitchFamily="18" charset="0"/>
              </a:rPr>
              <a:t>Andean</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rgbClr val="3399FF"/>
                </a:solidFill>
                <a:latin typeface="Calibri" panose="020F0502020204030204" pitchFamily="34" charset="0"/>
                <a:ea typeface="Calibri" panose="020F0502020204030204" pitchFamily="34" charset="0"/>
                <a:cs typeface="Times New Roman" panose="02020603050405020304" pitchFamily="18" charset="0"/>
              </a:rPr>
              <a:t>            </a:t>
            </a:r>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412-415 Andean Humid -- Paramos</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401-402 Andean Subhumid -- Puna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latin typeface="Calibri" panose="020F0502020204030204" pitchFamily="34" charset="0"/>
                <a:ea typeface="Calibri" panose="020F0502020204030204" pitchFamily="34" charset="0"/>
                <a:cs typeface="Times New Roman" panose="02020603050405020304" pitchFamily="18" charset="0"/>
              </a:rPr>
              <a:t> 1b. Tc ≥ 0° C or Tclx &lt; -15°C</a:t>
            </a:r>
          </a:p>
          <a:p>
            <a:r>
              <a:rPr lang="en-US" sz="1000" dirty="0">
                <a:latin typeface="Calibri" panose="020F0502020204030204" pitchFamily="34" charset="0"/>
                <a:ea typeface="Calibri" panose="020F0502020204030204" pitchFamily="34" charset="0"/>
                <a:cs typeface="Times New Roman" panose="02020603050405020304" pitchFamily="18" charset="0"/>
              </a:rPr>
              <a:t>     5a. Tg ≥ 12°C  ...  </a:t>
            </a:r>
            <a:r>
              <a:rPr lang="en-US" sz="1000" b="1" dirty="0">
                <a:latin typeface="Calibri" panose="020F0502020204030204" pitchFamily="34" charset="0"/>
                <a:ea typeface="Calibri" panose="020F0502020204030204" pitchFamily="34" charset="0"/>
                <a:cs typeface="Times New Roman" panose="02020603050405020304" pitchFamily="18" charset="0"/>
              </a:rPr>
              <a:t>Temperate</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rgbClr val="33CC33"/>
                </a:solidFill>
                <a:latin typeface="Calibri" panose="020F0502020204030204" pitchFamily="34" charset="0"/>
                <a:ea typeface="Calibri" panose="020F0502020204030204" pitchFamily="34" charset="0"/>
                <a:cs typeface="Times New Roman" panose="02020603050405020304" pitchFamily="18" charset="0"/>
              </a:rPr>
              <a:t>       </a:t>
            </a:r>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and total monthly deficit &lt;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 18°C and Tc ≥ -10° C and Tclx ≥ -25°C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316 Warm Thermo-temperate Isopluvial Humid -- Warm Temperate Deciduous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&lt; 18°C or Tc ≥ -10° C or Tclx &gt; -25°C</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 15°C and Tc ≥ -25° C or Tclx &gt; -40°C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315 Mild Meso-temperate Isopluvial Humid -- Mild Temperate Deciduous/Mixed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Tg &lt; 15°C or Tc &lt; -25° C or Tclx &lt; -40°C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314 Mild Cryo-temperate Isopluvial Humid -- Hemiboreal Mixed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or total monthly deficit ≥ 150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0.5 or total monthly surplus ≥ 25 mm or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313 Temperate Pluviothermic Humid -- Temperate Woodland/Savanna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303 Temperate Pluviothermic Subhumid -- Temperate Grassland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Peak AET &lt; 75 mm.</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312 Temperate Xerothermic Humid -- Temperate Dry Evergreen Forest</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302 Temperate Xerothermic Subhumid -- Temperate Steppe</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&lt; 0.5 and total monthly surplus &lt; 25 mm and peak AET &lt; 75 mm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301 Temperate Isoxeric -- Temperate Desert</a:t>
            </a:r>
          </a:p>
          <a:p>
            <a:r>
              <a:rPr lang="en-US" sz="1000" dirty="0">
                <a:latin typeface="Calibri" panose="020F0502020204030204" pitchFamily="34" charset="0"/>
                <a:ea typeface="Calibri" panose="020F0502020204030204" pitchFamily="34" charset="0"/>
                <a:cs typeface="Times New Roman" panose="02020603050405020304" pitchFamily="18" charset="0"/>
              </a:rPr>
              <a:t>     5b. Tg &lt; 12°C</a:t>
            </a:r>
          </a:p>
          <a:p>
            <a:r>
              <a:rPr lang="en-US" sz="1000" dirty="0">
                <a:latin typeface="Calibri" panose="020F0502020204030204" pitchFamily="34" charset="0"/>
                <a:ea typeface="Calibri" panose="020F0502020204030204" pitchFamily="34" charset="0"/>
                <a:cs typeface="Times New Roman" panose="02020603050405020304" pitchFamily="18" charset="0"/>
              </a:rPr>
              <a:t>         6a. Tg ≥ 6°C  ...  </a:t>
            </a:r>
            <a:r>
              <a:rPr lang="en-US" sz="1000" b="1" dirty="0">
                <a:latin typeface="Calibri" panose="020F0502020204030204" pitchFamily="34" charset="0"/>
                <a:ea typeface="Calibri" panose="020F0502020204030204" pitchFamily="34" charset="0"/>
                <a:cs typeface="Times New Roman" panose="02020603050405020304" pitchFamily="18" charset="0"/>
              </a:rPr>
              <a:t>Boreal</a:t>
            </a:r>
            <a:endParaRPr lang="en-US" sz="1000" dirty="0">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212-214 Boreal Humid -- Boreal Forest</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201-203 Boreal Subhumid -- Cool Shrubland</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accent3">
                    <a:lumMod val="50000"/>
                  </a:schemeClr>
                </a:solidFill>
                <a:latin typeface="Calibri" panose="020F0502020204030204" pitchFamily="34" charset="0"/>
                <a:ea typeface="Calibri" panose="020F0502020204030204" pitchFamily="34" charset="0"/>
                <a:cs typeface="Times New Roman" panose="02020603050405020304" pitchFamily="18" charset="0"/>
              </a:rPr>
              <a:t> </a:t>
            </a:r>
            <a:r>
              <a:rPr lang="en-US" sz="1000" dirty="0">
                <a:latin typeface="Calibri" panose="020F0502020204030204" pitchFamily="34" charset="0"/>
                <a:ea typeface="Calibri" panose="020F0502020204030204" pitchFamily="34" charset="0"/>
                <a:cs typeface="Times New Roman" panose="02020603050405020304" pitchFamily="18" charset="0"/>
              </a:rPr>
              <a:t>        6b. Tg &lt; 6°C  ...  Arctic</a:t>
            </a: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112-114 Arctic Humid -- Wet Tundra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             Annual P/PET ratio ≥ 1  ...  </a:t>
            </a:r>
            <a:r>
              <a:rPr lang="en-US" sz="1000" b="1"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rPr>
              <a:t>101-103 Arctic Subhumid -- Dry Tundra</a:t>
            </a:r>
            <a:endParaRPr lang="en-US" sz="1000" dirty="0">
              <a:solidFill>
                <a:schemeClr val="bg1">
                  <a:lumMod val="65000"/>
                </a:schemeClr>
              </a:solidFill>
              <a:latin typeface="Calibri" panose="020F0502020204030204" pitchFamily="34" charset="0"/>
              <a:ea typeface="Calibri" panose="020F0502020204030204" pitchFamily="34" charset="0"/>
              <a:cs typeface="Times New Roman" panose="02020603050405020304" pitchFamily="18" charset="0"/>
            </a:endParaRPr>
          </a:p>
          <a:p>
            <a:r>
              <a:rPr lang="en-US" sz="1000" dirty="0">
                <a:solidFill>
                  <a:srgbClr val="FFC0CB"/>
                </a:solidFill>
                <a:latin typeface="Calibri" panose="020F0502020204030204" pitchFamily="34" charset="0"/>
                <a:ea typeface="Calibri" panose="020F0502020204030204" pitchFamily="34" charset="0"/>
                <a:cs typeface="Times New Roman" panose="02020603050405020304" pitchFamily="18" charset="0"/>
              </a:rPr>
              <a:t> </a:t>
            </a:r>
            <a:endParaRPr lang="en-US" sz="1000" dirty="0">
              <a:solidFill>
                <a:srgbClr val="FFC0CB"/>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7" name="Rectangle 26">
            <a:extLst>
              <a:ext uri="{FF2B5EF4-FFF2-40B4-BE49-F238E27FC236}">
                <a16:creationId xmlns:a16="http://schemas.microsoft.com/office/drawing/2014/main" id="{07D77FD7-FD1E-43FB-8F12-D116DBD7A58E}"/>
              </a:ext>
            </a:extLst>
          </p:cNvPr>
          <p:cNvSpPr/>
          <p:nvPr/>
        </p:nvSpPr>
        <p:spPr>
          <a:xfrm>
            <a:off x="35002485" y="11981119"/>
            <a:ext cx="5458215" cy="1831655"/>
          </a:xfrm>
          <a:prstGeom prst="rect">
            <a:avLst/>
          </a:prstGeom>
          <a:ln>
            <a:solidFill>
              <a:schemeClr val="bg1">
                <a:lumMod val="50000"/>
              </a:schemeClr>
            </a:solidFill>
          </a:ln>
        </p:spPr>
        <p:txBody>
          <a:bodyPr wrap="square">
            <a:spAutoFit/>
          </a:bodyPr>
          <a:lstStyle/>
          <a:p>
            <a:pPr>
              <a:spcAft>
                <a:spcPts val="750"/>
              </a:spcAft>
            </a:pPr>
            <a:r>
              <a:rPr lang="en-US" sz="10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Tg</a:t>
            </a:r>
            <a:r>
              <a:rPr lang="en-US" sz="1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positive (subzero temperatures counted as zero) temperature of the warmest 6 months.</a:t>
            </a:r>
            <a:endParaRPr lang="en-US" sz="1000" dirty="0">
              <a:latin typeface="Calibri" panose="020F0502020204030204" pitchFamily="34" charset="0"/>
              <a:ea typeface="Times New Roman" panose="02020603050405020304" pitchFamily="18" charset="0"/>
              <a:cs typeface="Calibri" panose="020F0502020204030204" pitchFamily="34" charset="0"/>
            </a:endParaRPr>
          </a:p>
          <a:p>
            <a:pPr>
              <a:spcAft>
                <a:spcPts val="750"/>
              </a:spcAft>
            </a:pPr>
            <a:r>
              <a:rPr lang="en-US" sz="10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Tc</a:t>
            </a:r>
            <a:r>
              <a:rPr lang="en-US" sz="1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temperature of the coldest month.</a:t>
            </a:r>
            <a:endParaRPr lang="en-US" sz="1000" dirty="0">
              <a:latin typeface="Calibri" panose="020F0502020204030204" pitchFamily="34" charset="0"/>
              <a:ea typeface="Times New Roman" panose="02020603050405020304" pitchFamily="18" charset="0"/>
              <a:cs typeface="Calibri" panose="020F0502020204030204" pitchFamily="34" charset="0"/>
            </a:endParaRPr>
          </a:p>
          <a:p>
            <a:pPr>
              <a:lnSpc>
                <a:spcPct val="107000"/>
              </a:lnSpc>
              <a:spcAft>
                <a:spcPts val="750"/>
              </a:spcAft>
            </a:pPr>
            <a:r>
              <a:rPr lang="en-US" sz="1000" b="1" dirty="0">
                <a:solidFill>
                  <a:srgbClr val="333333"/>
                </a:solidFill>
                <a:latin typeface="Calibri" panose="020F0502020204030204" pitchFamily="34" charset="0"/>
                <a:ea typeface="Calibri" panose="020F0502020204030204" pitchFamily="34" charset="0"/>
                <a:cs typeface="Calibri" panose="020F0502020204030204" pitchFamily="34" charset="0"/>
              </a:rPr>
              <a:t>Tclx </a:t>
            </a:r>
            <a:r>
              <a:rPr lang="en-US" sz="1000" dirty="0">
                <a:solidFill>
                  <a:srgbClr val="333333"/>
                </a:solidFill>
                <a:latin typeface="Calibri" panose="020F0502020204030204" pitchFamily="34" charset="0"/>
                <a:ea typeface="Calibri" panose="020F0502020204030204" pitchFamily="34" charset="0"/>
                <a:cs typeface="Calibri" panose="020F0502020204030204" pitchFamily="34" charset="0"/>
              </a:rPr>
              <a:t>= mean annual extreme low temperature.</a:t>
            </a:r>
          </a:p>
          <a:p>
            <a:pPr>
              <a:lnSpc>
                <a:spcPct val="107000"/>
              </a:lnSpc>
              <a:spcAft>
                <a:spcPts val="750"/>
              </a:spcAft>
            </a:pPr>
            <a:r>
              <a:rPr lang="en-US" sz="1000" b="1" dirty="0">
                <a:solidFill>
                  <a:srgbClr val="333333"/>
                </a:solidFill>
                <a:latin typeface="Calibri" panose="020F0502020204030204" pitchFamily="34" charset="0"/>
                <a:ea typeface="Calibri" panose="020F0502020204030204" pitchFamily="34" charset="0"/>
                <a:cs typeface="Calibri" panose="020F0502020204030204" pitchFamily="34" charset="0"/>
              </a:rPr>
              <a:t>P/PET </a:t>
            </a:r>
            <a:r>
              <a:rPr lang="en-US" sz="1000" dirty="0">
                <a:solidFill>
                  <a:srgbClr val="333333"/>
                </a:solidFill>
                <a:latin typeface="Calibri" panose="020F0502020204030204" pitchFamily="34" charset="0"/>
                <a:ea typeface="Calibri" panose="020F0502020204030204" pitchFamily="34" charset="0"/>
                <a:cs typeface="Calibri" panose="020F0502020204030204" pitchFamily="34" charset="0"/>
              </a:rPr>
              <a:t>= annual precipitation to potential evapotranspiration ratio.</a:t>
            </a:r>
          </a:p>
          <a:p>
            <a:pPr>
              <a:lnSpc>
                <a:spcPct val="107000"/>
              </a:lnSpc>
              <a:spcAft>
                <a:spcPts val="750"/>
              </a:spcAft>
            </a:pPr>
            <a:r>
              <a:rPr lang="en-US" sz="1000" b="1" dirty="0">
                <a:solidFill>
                  <a:srgbClr val="333333"/>
                </a:solidFill>
                <a:latin typeface="Calibri" panose="020F0502020204030204" pitchFamily="34" charset="0"/>
                <a:ea typeface="Calibri" panose="020F0502020204030204" pitchFamily="34" charset="0"/>
                <a:cs typeface="Calibri" panose="020F0502020204030204" pitchFamily="34" charset="0"/>
              </a:rPr>
              <a:t>Deficit </a:t>
            </a:r>
            <a:r>
              <a:rPr lang="en-US" sz="10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deficit in monthly precipitation.</a:t>
            </a:r>
          </a:p>
          <a:p>
            <a:pPr>
              <a:lnSpc>
                <a:spcPct val="107000"/>
              </a:lnSpc>
              <a:spcAft>
                <a:spcPts val="750"/>
              </a:spcAft>
            </a:pPr>
            <a:r>
              <a:rPr lang="en-US" sz="1000" b="1" dirty="0">
                <a:solidFill>
                  <a:srgbClr val="333333"/>
                </a:solidFill>
                <a:latin typeface="Calibri" panose="020F0502020204030204" pitchFamily="34" charset="0"/>
                <a:ea typeface="Calibri" panose="020F0502020204030204" pitchFamily="34" charset="0"/>
                <a:cs typeface="Calibri" panose="020F0502020204030204" pitchFamily="34" charset="0"/>
              </a:rPr>
              <a:t>Surplus </a:t>
            </a:r>
            <a:r>
              <a:rPr lang="en-US" sz="10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surplus in monthly precipitation.</a:t>
            </a:r>
          </a:p>
          <a:p>
            <a:pPr>
              <a:lnSpc>
                <a:spcPct val="107000"/>
              </a:lnSpc>
              <a:spcAft>
                <a:spcPts val="750"/>
              </a:spcAft>
            </a:pPr>
            <a:r>
              <a:rPr lang="en-US" sz="1000" b="1" dirty="0">
                <a:solidFill>
                  <a:srgbClr val="333333"/>
                </a:solidFill>
                <a:latin typeface="Calibri" panose="020F0502020204030204" pitchFamily="34" charset="0"/>
                <a:ea typeface="Calibri" panose="020F0502020204030204" pitchFamily="34" charset="0"/>
                <a:cs typeface="Calibri" panose="020F0502020204030204" pitchFamily="34" charset="0"/>
              </a:rPr>
              <a:t>Peak AET </a:t>
            </a:r>
            <a:r>
              <a:rPr lang="en-US" sz="1000" dirty="0">
                <a:solidFill>
                  <a:srgbClr val="333333"/>
                </a:solidFill>
                <a:latin typeface="Calibri" panose="020F0502020204030204" pitchFamily="34" charset="0"/>
                <a:ea typeface="Calibri" panose="020F0502020204030204" pitchFamily="34" charset="0"/>
                <a:cs typeface="Calibri" panose="020F0502020204030204" pitchFamily="34" charset="0"/>
              </a:rPr>
              <a:t>= highest monthly actual evapotranspiration with no soil moisture storage.</a:t>
            </a:r>
            <a:endParaRPr lang="en-US" sz="1000" dirty="0">
              <a:solidFill>
                <a:srgbClr val="333333"/>
              </a:solidFill>
              <a:effectLst/>
              <a:latin typeface="Calibri" panose="020F0502020204030204" pitchFamily="34" charset="0"/>
              <a:ea typeface="Calibri" panose="020F0502020204030204" pitchFamily="34" charset="0"/>
              <a:cs typeface="Calibri" panose="020F0502020204030204" pitchFamily="34" charset="0"/>
            </a:endParaRPr>
          </a:p>
        </p:txBody>
      </p:sp>
      <p:grpSp>
        <p:nvGrpSpPr>
          <p:cNvPr id="6" name="Group 5">
            <a:extLst>
              <a:ext uri="{FF2B5EF4-FFF2-40B4-BE49-F238E27FC236}">
                <a16:creationId xmlns:a16="http://schemas.microsoft.com/office/drawing/2014/main" id="{7E0504F7-B9BE-4141-9652-F258735EA984}"/>
              </a:ext>
            </a:extLst>
          </p:cNvPr>
          <p:cNvGrpSpPr/>
          <p:nvPr/>
        </p:nvGrpSpPr>
        <p:grpSpPr>
          <a:xfrm>
            <a:off x="646058" y="11061969"/>
            <a:ext cx="12250274" cy="10210798"/>
            <a:chOff x="646058" y="11061969"/>
            <a:chExt cx="12250274" cy="10210798"/>
          </a:xfrm>
        </p:grpSpPr>
        <p:pic>
          <p:nvPicPr>
            <p:cNvPr id="8" name="Picture 7">
              <a:extLst>
                <a:ext uri="{FF2B5EF4-FFF2-40B4-BE49-F238E27FC236}">
                  <a16:creationId xmlns:a16="http://schemas.microsoft.com/office/drawing/2014/main" id="{1439E374-7CBF-49F6-912E-7ED4BC28EAB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46058" y="11061969"/>
              <a:ext cx="12250274" cy="10210798"/>
            </a:xfrm>
            <a:prstGeom prst="rect">
              <a:avLst/>
            </a:prstGeom>
          </p:spPr>
        </p:pic>
        <p:sp>
          <p:nvSpPr>
            <p:cNvPr id="28" name="Rectangle 27">
              <a:extLst>
                <a:ext uri="{FF2B5EF4-FFF2-40B4-BE49-F238E27FC236}">
                  <a16:creationId xmlns:a16="http://schemas.microsoft.com/office/drawing/2014/main" id="{C4F4F3FD-2776-4881-8442-24FCB82F061E}"/>
                </a:ext>
              </a:extLst>
            </p:cNvPr>
            <p:cNvSpPr/>
            <p:nvPr/>
          </p:nvSpPr>
          <p:spPr>
            <a:xfrm>
              <a:off x="7956003" y="11192652"/>
              <a:ext cx="4585551" cy="407035"/>
            </a:xfrm>
            <a:prstGeom prst="rect">
              <a:avLst/>
            </a:prstGeom>
          </p:spPr>
          <p:txBody>
            <a:bodyPr wrap="none">
              <a:spAutoFit/>
            </a:bodyPr>
            <a:lstStyle/>
            <a:p>
              <a:pPr>
                <a:lnSpc>
                  <a:spcPct val="107000"/>
                </a:lnSpc>
                <a:spcAft>
                  <a:spcPts val="800"/>
                </a:spcAft>
              </a:pPr>
              <a:r>
                <a:rPr lang="en-US" sz="20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https://usda.shinyapps.io/MLRAClimate/</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grpSp>
      <p:pic>
        <p:nvPicPr>
          <p:cNvPr id="29" name="Picture 28">
            <a:extLst>
              <a:ext uri="{FF2B5EF4-FFF2-40B4-BE49-F238E27FC236}">
                <a16:creationId xmlns:a16="http://schemas.microsoft.com/office/drawing/2014/main" id="{B21FC2A7-5D22-4ECE-AC71-AFFA93208E0E}"/>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6748611" y="24306097"/>
            <a:ext cx="1965964" cy="1295403"/>
          </a:xfrm>
          <a:prstGeom prst="rect">
            <a:avLst/>
          </a:prstGeom>
        </p:spPr>
      </p:pic>
      <p:sp>
        <p:nvSpPr>
          <p:cNvPr id="31" name="Rectangle 30">
            <a:extLst>
              <a:ext uri="{FF2B5EF4-FFF2-40B4-BE49-F238E27FC236}">
                <a16:creationId xmlns:a16="http://schemas.microsoft.com/office/drawing/2014/main" id="{C5F1BC51-E10F-4E9C-B915-B56F0D4B200C}"/>
              </a:ext>
            </a:extLst>
          </p:cNvPr>
          <p:cNvSpPr/>
          <p:nvPr/>
        </p:nvSpPr>
        <p:spPr>
          <a:xfrm>
            <a:off x="19294109" y="20343612"/>
            <a:ext cx="5187104" cy="607539"/>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of low elevation and high elevation MLRAs in Colorado by summer temperature and moisture.</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2" name="Rectangle 31">
            <a:extLst>
              <a:ext uri="{FF2B5EF4-FFF2-40B4-BE49-F238E27FC236}">
                <a16:creationId xmlns:a16="http://schemas.microsoft.com/office/drawing/2014/main" id="{E1B65744-3525-4D8B-B03D-C0BE2ACE5312}"/>
              </a:ext>
            </a:extLst>
          </p:cNvPr>
          <p:cNvSpPr/>
          <p:nvPr/>
        </p:nvSpPr>
        <p:spPr>
          <a:xfrm>
            <a:off x="13512801" y="20343612"/>
            <a:ext cx="5452230" cy="871008"/>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Temperature and elevation curve in the Southern Appalachians suggesting a timberline of 3000 m, well above the highest peaks.</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8E1A1C9D-9070-4F00-8834-972DDEF3C8E2}"/>
              </a:ext>
            </a:extLst>
          </p:cNvPr>
          <p:cNvSpPr/>
          <p:nvPr/>
        </p:nvSpPr>
        <p:spPr>
          <a:xfrm>
            <a:off x="13775108" y="9131221"/>
            <a:ext cx="10074636" cy="344069"/>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between MLRA differing in soil temperature regimes (mesic vs. frigid)</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15" name="Picture 14">
            <a:extLst>
              <a:ext uri="{FF2B5EF4-FFF2-40B4-BE49-F238E27FC236}">
                <a16:creationId xmlns:a16="http://schemas.microsoft.com/office/drawing/2014/main" id="{F5A34982-87F7-4CA9-96E5-9706AEF54D1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983944" y="3549006"/>
            <a:ext cx="9139021" cy="7060187"/>
          </a:xfrm>
          <a:prstGeom prst="rect">
            <a:avLst/>
          </a:prstGeom>
        </p:spPr>
      </p:pic>
    </p:spTree>
    <p:extLst>
      <p:ext uri="{BB962C8B-B14F-4D97-AF65-F5344CB8AC3E}">
        <p14:creationId xmlns:p14="http://schemas.microsoft.com/office/powerpoint/2010/main" val="624729865"/>
      </p:ext>
    </p:extLst>
  </p:cSld>
  <p:clrMapOvr>
    <a:masterClrMapping/>
  </p:clrMapOvr>
</p:sld>
</file>

<file path=ppt/theme/theme1.xml><?xml version="1.0" encoding="utf-8"?>
<a:theme xmlns:a="http://schemas.openxmlformats.org/drawingml/2006/main" name="Short Iso-bar USDA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4F23C66-68A4-4745-A6C0-5D3A64828FAF}"/>
    </a:ext>
  </a:extLst>
</a:theme>
</file>

<file path=ppt/theme/theme10.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ong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1AC68DE1-F472-4138-AAED-1306DF85A3E5}"/>
    </a:ext>
  </a:extLst>
</a:theme>
</file>

<file path=ppt/theme/theme3.xml><?xml version="1.0" encoding="utf-8"?>
<a:theme xmlns:a="http://schemas.openxmlformats.org/drawingml/2006/main" name="Short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965BCBA7-AAD6-40D3-951F-CBC95DF9AC72}"/>
    </a:ext>
  </a:extLst>
</a:theme>
</file>

<file path=ppt/theme/theme4.xml><?xml version="1.0" encoding="utf-8"?>
<a:theme xmlns:a="http://schemas.openxmlformats.org/drawingml/2006/main" name="Long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001C4FC5-9C38-42FF-B56D-0C0854BA7C41}"/>
    </a:ext>
  </a:extLst>
</a:theme>
</file>

<file path=ppt/theme/theme5.xml><?xml version="1.0" encoding="utf-8"?>
<a:theme xmlns:a="http://schemas.openxmlformats.org/drawingml/2006/main" name="Short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DDA6877-FA79-4B1C-BFF4-C7853DA8D430}"/>
    </a:ext>
  </a:extLst>
</a:theme>
</file>

<file path=ppt/theme/theme6.xml><?xml version="1.0" encoding="utf-8"?>
<a:theme xmlns:a="http://schemas.openxmlformats.org/drawingml/2006/main" name="Long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6F19E5C-FC5C-4D34-BC63-561E9D9C6265}"/>
    </a:ext>
  </a:extLst>
</a:theme>
</file>

<file path=ppt/theme/theme7.xml><?xml version="1.0" encoding="utf-8"?>
<a:theme xmlns:a="http://schemas.openxmlformats.org/drawingml/2006/main" name="Short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3B204C5D-DF74-4667-A0E2-E9FF5BD035D0}"/>
    </a:ext>
  </a:extLst>
</a:theme>
</file>

<file path=ppt/theme/theme8.xml><?xml version="1.0" encoding="utf-8"?>
<a:theme xmlns:a="http://schemas.openxmlformats.org/drawingml/2006/main" name="Long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49A1E506-A784-4711-8AAC-648AC4C69CBA}"/>
    </a:ext>
  </a:extLst>
</a:theme>
</file>

<file path=ppt/theme/theme9.xml><?xml version="1.0" encoding="utf-8"?>
<a:theme xmlns:a="http://schemas.openxmlformats.org/drawingml/2006/main" name="Short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8866C04-F1E8-4E82-A166-B7517BCEE08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E2AE78AA8D2641BBFE73613952B48C" ma:contentTypeVersion="9" ma:contentTypeDescription="Create a new document." ma:contentTypeScope="" ma:versionID="cd6f6f336d56465d123c9b2c985ed3bc">
  <xsd:schema xmlns:xsd="http://www.w3.org/2001/XMLSchema" xmlns:xs="http://www.w3.org/2001/XMLSchema" xmlns:p="http://schemas.microsoft.com/office/2006/metadata/properties" xmlns:ns2="de9e4283-ef60-4e64-9d6e-801b32758dc4" targetNamespace="http://schemas.microsoft.com/office/2006/metadata/properties" ma:root="true" ma:fieldsID="cb69829af3be8c917fbed12d62d5ca2e" ns2:_="">
    <xsd:import namespace="de9e4283-ef60-4e64-9d6e-801b32758dc4"/>
    <xsd:element name="properties">
      <xsd:complexType>
        <xsd:sequence>
          <xsd:element name="documentManagement">
            <xsd:complexType>
              <xsd:all>
                <xsd:element ref="ns2:Description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e4283-ef60-4e64-9d6e-801b32758dc4"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escription0 xmlns="de9e4283-ef60-4e64-9d6e-801b32758dc4">This template is designed to assist field staff to format technical posters that comply with USDA-NRCS visual standards.</Description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2BF24A-952C-4C87-9DCF-1D4E74052C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9e4283-ef60-4e64-9d6e-801b32758d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A96C854-3DE7-4623-8FF7-04283E24E289}">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e9e4283-ef60-4e64-9d6e-801b32758dc4"/>
    <ds:schemaRef ds:uri="http://www.w3.org/XML/1998/namespace"/>
    <ds:schemaRef ds:uri="http://purl.org/dc/dcmitype/"/>
  </ds:schemaRefs>
</ds:datastoreItem>
</file>

<file path=customXml/itemProps3.xml><?xml version="1.0" encoding="utf-8"?>
<ds:datastoreItem xmlns:ds="http://schemas.openxmlformats.org/officeDocument/2006/customXml" ds:itemID="{2763D73D-60D0-4A4D-B5A9-F9347D818A8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NCSS2019ConferenceGJS20190301</Template>
  <TotalTime>0</TotalTime>
  <Words>2313</Words>
  <Application>Microsoft Office PowerPoint</Application>
  <PresentationFormat>Custom</PresentationFormat>
  <Paragraphs>133</Paragraphs>
  <Slides>1</Slides>
  <Notes>0</Notes>
  <HiddenSlides>0</HiddenSlides>
  <MMClips>0</MMClips>
  <ScaleCrop>false</ScaleCrop>
  <HeadingPairs>
    <vt:vector size="6" baseType="variant">
      <vt:variant>
        <vt:lpstr>Fonts Used</vt:lpstr>
      </vt:variant>
      <vt:variant>
        <vt:i4>5</vt:i4>
      </vt:variant>
      <vt:variant>
        <vt:lpstr>Theme</vt:lpstr>
      </vt:variant>
      <vt:variant>
        <vt:i4>9</vt:i4>
      </vt:variant>
      <vt:variant>
        <vt:lpstr>Slide Titles</vt:lpstr>
      </vt:variant>
      <vt:variant>
        <vt:i4>1</vt:i4>
      </vt:variant>
    </vt:vector>
  </HeadingPairs>
  <TitlesOfParts>
    <vt:vector size="15" baseType="lpstr">
      <vt:lpstr>Arial</vt:lpstr>
      <vt:lpstr>Calibri</vt:lpstr>
      <vt:lpstr>Calibri Light</vt:lpstr>
      <vt:lpstr>Times New Roman</vt:lpstr>
      <vt:lpstr>Wingdings</vt:lpstr>
      <vt:lpstr>Short Iso-bar USDA Blue</vt:lpstr>
      <vt:lpstr>Long Iso-bar NRCS Brown</vt:lpstr>
      <vt:lpstr>Short Iso-Bar NRCS Brown</vt:lpstr>
      <vt:lpstr>Long Iso-Bar NRCS Blue</vt:lpstr>
      <vt:lpstr>Short Iso-Bar NRCS Blue</vt:lpstr>
      <vt:lpstr>Long Iso-bar NRCS Green</vt:lpstr>
      <vt:lpstr>Short Iso-bar NRCS Green</vt:lpstr>
      <vt:lpstr>Long Iso-bar NRCS Gray</vt:lpstr>
      <vt:lpstr>Short Iso-bar NRCS Gray</vt:lpstr>
      <vt:lpstr>The Ecological Relevance of Parameter Choice in Describing Climate </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2019-03-04T13:20:46Z</dcterms:created>
  <dcterms:modified xsi:type="dcterms:W3CDTF">2019-03-05T20:47:26Z</dcterms:modified>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y fmtid="{D5CDD505-2E9C-101B-9397-08002B2CF9AE}" pid="3" name="ContentTypeId">
    <vt:lpwstr>0x010100E5E2AE78AA8D2641BBFE73613952B48C</vt:lpwstr>
  </property>
  <property fmtid="{D5CDD505-2E9C-101B-9397-08002B2CF9AE}" pid="4" name="Order">
    <vt:r8>85700</vt:r8>
  </property>
</Properties>
</file>

<file path=docProps/thumbnail.jpeg>
</file>